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20"/>
  </p:notesMasterIdLst>
  <p:handoutMasterIdLst>
    <p:handoutMasterId r:id="rId21"/>
  </p:handoutMasterIdLst>
  <p:sldIdLst>
    <p:sldId id="270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5" r:id="rId14"/>
    <p:sldId id="265" r:id="rId15"/>
    <p:sldId id="268" r:id="rId16"/>
    <p:sldId id="269" r:id="rId17"/>
    <p:sldId id="266" r:id="rId18"/>
    <p:sldId id="286" r:id="rId19"/>
  </p:sldIdLst>
  <p:sldSz cx="10080625" cy="7559675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411" y="-82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cs-CZ" sz="1400" b="0" i="0" u="none" strike="noStrike" kern="1200">
              <a:ln>
                <a:noFill/>
              </a:ln>
              <a:latin typeface="Liberation Sans" pitchFamily="18"/>
              <a:ea typeface="WenQuanYi Micro Hei" pitchFamily="2"/>
              <a:cs typeface="Lohit Hindi" pitchFamily="2"/>
            </a:endParaRPr>
          </a:p>
        </p:txBody>
      </p:sp>
      <p:sp>
        <p:nvSpPr>
          <p:cNvPr id="3" name="Zástupný symbol pro datum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cs-CZ" sz="1400" b="0" i="0" u="none" strike="noStrike" kern="1200">
              <a:ln>
                <a:noFill/>
              </a:ln>
              <a:latin typeface="Liberation Sans" pitchFamily="18"/>
              <a:ea typeface="WenQuanYi Micro Hei" pitchFamily="2"/>
              <a:cs typeface="Lohit Hindi" pitchFamily="2"/>
            </a:endParaRPr>
          </a:p>
        </p:txBody>
      </p:sp>
      <p:sp>
        <p:nvSpPr>
          <p:cNvPr id="4" name="Zástupný symbol pro zápatí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cs-CZ" sz="1400" b="0" i="0" u="none" strike="noStrike" kern="1200">
              <a:ln>
                <a:noFill/>
              </a:ln>
              <a:latin typeface="Liberation Sans" pitchFamily="18"/>
              <a:ea typeface="WenQuanYi Micro Hei" pitchFamily="2"/>
              <a:cs typeface="Lohit Hindi" pitchFamily="2"/>
            </a:endParaRPr>
          </a:p>
        </p:txBody>
      </p:sp>
      <p:sp>
        <p:nvSpPr>
          <p:cNvPr id="5" name="Zástupný symbol pro číslo snímku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C61B5E4F-8655-42B4-908D-027335EEB6BE}" type="slidenum">
              <a:rPr/>
              <a:pPr marL="0" marR="0" lvl="0" indent="0" algn="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400"/>
              </a:pPr>
              <a:t>‹#›</a:t>
            </a:fld>
            <a:endParaRPr lang="cs-CZ" sz="1400" b="0" i="0" u="none" strike="noStrike" kern="1200">
              <a:ln>
                <a:noFill/>
              </a:ln>
              <a:latin typeface="Liberation Sans" pitchFamily="18"/>
              <a:ea typeface="WenQuanYi Micro Hei" pitchFamily="2"/>
              <a:cs typeface="Lohit Hind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936014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cs-CZ"/>
          </a:p>
        </p:txBody>
      </p:sp>
      <p:sp>
        <p:nvSpPr>
          <p:cNvPr id="4" name="Zástupný symbol pro záhlaví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cs-CZ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5" name="Zástupný symbol pro datum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cs-CZ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cs-CZ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cs-CZ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B77A6B92-7C62-473C-B68C-74E045714E47}" type="slidenum">
              <a:rPr/>
              <a:pPr lvl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0807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cs-CZ" sz="2000" b="0" i="0" u="none" strike="noStrike" kern="1200">
        <a:ln>
          <a:noFill/>
        </a:ln>
        <a:latin typeface="Liberation Sans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7391682"/>
            <a:ext cx="10080625" cy="16799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9912615" y="3360"/>
            <a:ext cx="168010" cy="75596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68010" cy="75596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10080625" cy="277188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61290" y="7045618"/>
            <a:ext cx="9737884" cy="34123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512094" y="3107866"/>
            <a:ext cx="7056438" cy="1931917"/>
          </a:xfrm>
        </p:spPr>
        <p:txBody>
          <a:bodyPr/>
          <a:lstStyle>
            <a:lvl1pPr marL="0" indent="0" algn="ctr">
              <a:buNone/>
              <a:defRPr sz="1800" b="1" cap="all" spc="276" baseline="0">
                <a:solidFill>
                  <a:schemeClr val="tx2"/>
                </a:solidFill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71371" y="2667725"/>
            <a:ext cx="973788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68010" y="167993"/>
            <a:ext cx="9737884" cy="721697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704292" y="2331740"/>
            <a:ext cx="672042" cy="671971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808458" y="2435895"/>
            <a:ext cx="463709" cy="46366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788297" y="2424487"/>
            <a:ext cx="504031" cy="486479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lvl="0"/>
            <a:fld id="{BD09AA7A-AC45-4D79-B1D0-6CB8494D3313}" type="slidenum">
              <a:rPr lang="cs-CZ" smtClean="0"/>
              <a:pPr lvl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756047" y="419982"/>
            <a:ext cx="8568531" cy="1931917"/>
          </a:xfrm>
        </p:spPr>
        <p:txBody>
          <a:bodyPr anchor="b"/>
          <a:lstStyle>
            <a:lvl1pPr>
              <a:defRPr sz="46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5D8DA35-CE97-4199-9731-1CDC4869F320}" type="slidenum">
              <a:rPr lang="cs-CZ" smtClean="0"/>
              <a:pPr lvl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7391682"/>
            <a:ext cx="10080625" cy="16799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728479" y="0"/>
            <a:ext cx="2352146" cy="75596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0080625" cy="17135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68010" cy="75596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61290" y="7045618"/>
            <a:ext cx="9737884" cy="34123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68010" y="171353"/>
            <a:ext cx="9737884" cy="721697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434156" y="3613525"/>
            <a:ext cx="688434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7540307" y="3225112"/>
            <a:ext cx="672042" cy="671971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7644474" y="3329267"/>
            <a:ext cx="463709" cy="46366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624313" y="3317859"/>
            <a:ext cx="504031" cy="486479"/>
          </a:xfrm>
        </p:spPr>
        <p:txBody>
          <a:bodyPr/>
          <a:lstStyle/>
          <a:p>
            <a:pPr lvl="0"/>
            <a:fld id="{8EC8565E-BC5C-4CB2-B1A3-AC44101EB6B2}" type="slidenum">
              <a:rPr lang="cs-CZ" smtClean="0"/>
              <a:pPr lvl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36021" y="335986"/>
            <a:ext cx="7224448" cy="6416978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148505" y="335987"/>
            <a:ext cx="1596099" cy="645022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808458" y="1131386"/>
            <a:ext cx="504031" cy="486479"/>
          </a:xfrm>
        </p:spPr>
        <p:txBody>
          <a:bodyPr/>
          <a:lstStyle/>
          <a:p>
            <a:pPr lvl="0"/>
            <a:fld id="{F7BCC1CB-ABD3-4354-ABCC-AA9572088485}" type="slidenum">
              <a:rPr lang="cs-CZ" smtClean="0"/>
              <a:pPr lvl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32661" y="1683288"/>
            <a:ext cx="9374981" cy="5039783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68010" cy="75596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7391682"/>
            <a:ext cx="10080625" cy="16799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10080625" cy="16799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9912615" y="20999"/>
            <a:ext cx="168010" cy="75596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68010" y="2519891"/>
            <a:ext cx="9737884" cy="3359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71371" y="156917"/>
            <a:ext cx="9737884" cy="2358619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08595" y="3023870"/>
            <a:ext cx="7143942" cy="1844421"/>
          </a:xfrm>
        </p:spPr>
        <p:txBody>
          <a:bodyPr anchor="t"/>
          <a:lstStyle>
            <a:lvl1pPr marL="0" indent="0" algn="ctr">
              <a:buNone/>
              <a:defRPr sz="1800" b="1" cap="all" spc="276" baseline="0">
                <a:solidFill>
                  <a:schemeClr val="tx2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61290" y="7045618"/>
            <a:ext cx="9737884" cy="34123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68010" y="167993"/>
            <a:ext cx="9737884" cy="721697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68010" y="2687884"/>
            <a:ext cx="973788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704292" y="2331740"/>
            <a:ext cx="672042" cy="671971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808458" y="2435895"/>
            <a:ext cx="463709" cy="46366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788297" y="2424487"/>
            <a:ext cx="504031" cy="486479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lvl="0"/>
            <a:fld id="{3EA02487-D048-48F6-A865-1808817DF712}" type="slidenum">
              <a:rPr lang="cs-CZ" smtClean="0"/>
              <a:pPr lvl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6300" y="587975"/>
            <a:ext cx="8568531" cy="1679928"/>
          </a:xfrm>
        </p:spPr>
        <p:txBody>
          <a:bodyPr anchor="b"/>
          <a:lstStyle>
            <a:lvl1pPr algn="ctr">
              <a:buNone/>
              <a:defRPr sz="46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2661" y="251989"/>
            <a:ext cx="9408583" cy="836604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384396" y="7065776"/>
            <a:ext cx="3356848" cy="403183"/>
          </a:xfrm>
        </p:spPr>
        <p:txBody>
          <a:bodyPr/>
          <a:lstStyle/>
          <a:p>
            <a:pPr lvl="0"/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AC78663-D0C0-40B5-9B8C-6CA823BDDF1C}" type="slidenum">
              <a:rPr lang="cs-CZ" smtClean="0"/>
              <a:pPr lvl="0"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5030479" y="1736865"/>
            <a:ext cx="9835" cy="5312669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32661" y="1511935"/>
            <a:ext cx="4452276" cy="5160738"/>
          </a:xfrm>
        </p:spPr>
        <p:txBody>
          <a:bodyPr/>
          <a:lstStyle>
            <a:lvl1pPr>
              <a:defRPr sz="28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5292328" y="1511935"/>
            <a:ext cx="4452276" cy="5160738"/>
          </a:xfrm>
        </p:spPr>
        <p:txBody>
          <a:bodyPr/>
          <a:lstStyle>
            <a:lvl1pPr>
              <a:defRPr sz="28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5040313" y="2425395"/>
            <a:ext cx="0" cy="461644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10080625" cy="159593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7391682"/>
            <a:ext cx="10080625" cy="16799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68010" cy="75596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9912615" y="0"/>
            <a:ext cx="168010" cy="75596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68010" y="1511935"/>
            <a:ext cx="9737884" cy="1007957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60870" y="7045617"/>
            <a:ext cx="9737884" cy="34270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32660" y="1679928"/>
            <a:ext cx="4454027" cy="807968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400" b="1" dirty="0" smtClean="0">
                <a:solidFill>
                  <a:srgbClr val="FFFFFF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5282109" y="1679928"/>
            <a:ext cx="4455776" cy="806365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400" b="1"/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36021" y="7065776"/>
            <a:ext cx="3948245" cy="403183"/>
          </a:xfrm>
        </p:spPr>
        <p:txBody>
          <a:bodyPr/>
          <a:lstStyle/>
          <a:p>
            <a:pPr lvl="0"/>
            <a:endParaRPr lang="cs-CZ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68010" y="1411139"/>
            <a:ext cx="973788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68010" y="171353"/>
            <a:ext cx="9737884" cy="721697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32661" y="2724242"/>
            <a:ext cx="4455636" cy="4209083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5292328" y="2724242"/>
            <a:ext cx="4452276" cy="4213259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704292" y="1053853"/>
            <a:ext cx="672042" cy="671971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808458" y="1158008"/>
            <a:ext cx="463709" cy="46366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788297" y="1149071"/>
            <a:ext cx="504031" cy="486479"/>
          </a:xfrm>
        </p:spPr>
        <p:txBody>
          <a:bodyPr/>
          <a:lstStyle>
            <a:lvl1pPr algn="ctr">
              <a:defRPr/>
            </a:lvl1pPr>
          </a:lstStyle>
          <a:p>
            <a:pPr lvl="0"/>
            <a:fld id="{7A3022DA-C7B2-4DE7-99A9-52BB6FFB729A}" type="slidenum">
              <a:rPr lang="cs-CZ" smtClean="0"/>
              <a:pPr lvl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788297" y="1142021"/>
            <a:ext cx="504031" cy="486479"/>
          </a:xfrm>
        </p:spPr>
        <p:txBody>
          <a:bodyPr/>
          <a:lstStyle/>
          <a:p>
            <a:pPr lvl="0"/>
            <a:fld id="{E5F7EB20-067B-4D9A-B712-C1801F918264}" type="slidenum">
              <a:rPr lang="cs-CZ" smtClean="0"/>
              <a:pPr lvl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7391682"/>
            <a:ext cx="10080625" cy="16799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10080625" cy="17135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9912615" y="0"/>
            <a:ext cx="168010" cy="75596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68010" cy="75596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61290" y="7045618"/>
            <a:ext cx="9737884" cy="34123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68010" y="174712"/>
            <a:ext cx="9737884" cy="721697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704292" y="6971700"/>
            <a:ext cx="672042" cy="486478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AA34E083-FCF0-435B-9AA1-B3C61BDB7229}" type="slidenum">
              <a:rPr lang="cs-CZ" smtClean="0"/>
              <a:pPr lvl="0"/>
              <a:t>‹#›</a:t>
            </a:fld>
            <a:endParaRPr lang="cs-CZ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68010" y="167993"/>
            <a:ext cx="9737884" cy="33598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7391682"/>
            <a:ext cx="10080625" cy="16799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9912615" y="0"/>
            <a:ext cx="168010" cy="75596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10080625" cy="13103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68010" cy="75596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68010" y="671971"/>
            <a:ext cx="3024188" cy="6467722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0026" y="1007957"/>
            <a:ext cx="2604161" cy="1091953"/>
          </a:xfrm>
        </p:spPr>
        <p:txBody>
          <a:bodyPr anchor="b">
            <a:noAutofit/>
          </a:bodyPr>
          <a:lstStyle>
            <a:lvl1pPr algn="l">
              <a:buNone/>
              <a:defRPr sz="24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20026" y="2183907"/>
            <a:ext cx="2604161" cy="4569054"/>
          </a:xfrm>
        </p:spPr>
        <p:txBody>
          <a:bodyPr/>
          <a:lstStyle>
            <a:lvl1pPr marL="0" indent="0">
              <a:spcAft>
                <a:spcPts val="1102"/>
              </a:spcAft>
              <a:buNone/>
              <a:defRPr sz="1800">
                <a:solidFill>
                  <a:srgbClr val="FFFFFF"/>
                </a:solidFill>
              </a:defRPr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68010" y="167993"/>
            <a:ext cx="9737884" cy="721697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68010" y="587975"/>
            <a:ext cx="973788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444214" y="755967"/>
            <a:ext cx="6216385" cy="596374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428088" y="251989"/>
            <a:ext cx="672042" cy="671971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532255" y="356145"/>
            <a:ext cx="463709" cy="46366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512094" y="344736"/>
            <a:ext cx="504031" cy="486479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lvl="0"/>
            <a:fld id="{00190611-3128-4968-A8EE-2CB84CD67D1E}" type="slidenum">
              <a:rPr lang="cs-CZ" smtClean="0"/>
              <a:pPr lvl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64650" y="7042012"/>
            <a:ext cx="9737884" cy="34123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32661" y="7066773"/>
            <a:ext cx="3729831" cy="403183"/>
          </a:xfrm>
        </p:spPr>
        <p:txBody>
          <a:bodyPr/>
          <a:lstStyle/>
          <a:p>
            <a:pPr lvl="0"/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68010" y="587975"/>
            <a:ext cx="973788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7391682"/>
            <a:ext cx="10080625" cy="16799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9912615" y="0"/>
            <a:ext cx="168010" cy="75596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0080625" cy="16799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68010" cy="75596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68010" y="167993"/>
            <a:ext cx="9737884" cy="33262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68010" y="671971"/>
            <a:ext cx="3024188" cy="6467722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68010" y="171353"/>
            <a:ext cx="9737884" cy="721697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428088" y="251989"/>
            <a:ext cx="672042" cy="671971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532255" y="356145"/>
            <a:ext cx="463709" cy="46366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512094" y="344736"/>
            <a:ext cx="504031" cy="486479"/>
          </a:xfrm>
        </p:spPr>
        <p:txBody>
          <a:bodyPr/>
          <a:lstStyle/>
          <a:p>
            <a:pPr lvl="0"/>
            <a:fld id="{318E3A7F-913F-4262-ADE3-CA1681AF3F4E}" type="slidenum">
              <a:rPr lang="cs-CZ" smtClean="0"/>
              <a:pPr lvl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07705" y="5543762"/>
            <a:ext cx="6468401" cy="1343942"/>
          </a:xfrm>
        </p:spPr>
        <p:txBody>
          <a:bodyPr anchor="t">
            <a:noAutofit/>
          </a:bodyPr>
          <a:lstStyle>
            <a:lvl1pPr algn="l">
              <a:buNone/>
              <a:defRPr sz="26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307705" y="671971"/>
            <a:ext cx="6468401" cy="4703798"/>
          </a:xfrm>
        </p:spPr>
        <p:txBody>
          <a:bodyPr/>
          <a:lstStyle>
            <a:lvl1pPr marL="0" indent="0">
              <a:buNone/>
              <a:defRPr sz="35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20026" y="1091953"/>
            <a:ext cx="2688167" cy="5795751"/>
          </a:xfrm>
        </p:spPr>
        <p:txBody>
          <a:bodyPr/>
          <a:lstStyle>
            <a:lvl1pPr marL="0" indent="0">
              <a:spcAft>
                <a:spcPts val="1102"/>
              </a:spcAft>
              <a:buFontTx/>
              <a:buNone/>
              <a:defRPr sz="1800">
                <a:solidFill>
                  <a:srgbClr val="FFFFFF"/>
                </a:solidFill>
              </a:defRPr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64650" y="7042012"/>
            <a:ext cx="9737884" cy="34123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381036" y="7060309"/>
            <a:ext cx="3356848" cy="403183"/>
          </a:xfrm>
        </p:spPr>
        <p:txBody>
          <a:bodyPr/>
          <a:lstStyle/>
          <a:p>
            <a:pPr lvl="0"/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32661" y="7066773"/>
            <a:ext cx="3951605" cy="403183"/>
          </a:xfrm>
        </p:spPr>
        <p:txBody>
          <a:bodyPr/>
          <a:lstStyle/>
          <a:p>
            <a:pPr lvl="0"/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7391682"/>
            <a:ext cx="10080625" cy="16799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1"/>
            <a:ext cx="10080625" cy="153593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68010" cy="75596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9912615" y="0"/>
            <a:ext cx="168010" cy="75596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64650" y="7042012"/>
            <a:ext cx="9737884" cy="34123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384396" y="7060309"/>
            <a:ext cx="3356848" cy="403183"/>
          </a:xfrm>
          <a:prstGeom prst="rect">
            <a:avLst/>
          </a:prstGeom>
        </p:spPr>
        <p:txBody>
          <a:bodyPr vert="horz" lIns="100794" tIns="50397" rIns="100794" bIns="50397"/>
          <a:lstStyle>
            <a:lvl1pPr algn="r" eaLnBrk="1" latinLnBrk="0" hangingPunct="1">
              <a:defRPr kumimoji="0" sz="1500">
                <a:solidFill>
                  <a:srgbClr val="FFFFFF"/>
                </a:solidFill>
              </a:defRPr>
            </a:lvl1pPr>
          </a:lstStyle>
          <a:p>
            <a:pPr lvl="0"/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36021" y="7066773"/>
            <a:ext cx="3948245" cy="403183"/>
          </a:xfrm>
          <a:prstGeom prst="rect">
            <a:avLst/>
          </a:prstGeom>
        </p:spPr>
        <p:txBody>
          <a:bodyPr vert="horz" lIns="100794" tIns="50397" rIns="100794" bIns="50397"/>
          <a:lstStyle>
            <a:lvl1pPr algn="l" eaLnBrk="1" latinLnBrk="0" hangingPunct="1">
              <a:defRPr kumimoji="0" sz="1300">
                <a:solidFill>
                  <a:srgbClr val="FFFFFF"/>
                </a:solidFill>
              </a:defRPr>
            </a:lvl1pPr>
          </a:lstStyle>
          <a:p>
            <a:pPr lvl="0"/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68010" y="171353"/>
            <a:ext cx="9737884" cy="721697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68010" y="1407373"/>
            <a:ext cx="973788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704292" y="1053853"/>
            <a:ext cx="672042" cy="671971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808458" y="1158008"/>
            <a:ext cx="463709" cy="46366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788297" y="1146600"/>
            <a:ext cx="504031" cy="486479"/>
          </a:xfrm>
          <a:prstGeom prst="rect">
            <a:avLst/>
          </a:prstGeom>
        </p:spPr>
        <p:txBody>
          <a:bodyPr vert="horz" lIns="50397" tIns="50397" rIns="50397" bIns="50397" anchor="ctr">
            <a:normAutofit/>
          </a:bodyPr>
          <a:lstStyle>
            <a:lvl1pPr algn="ctr" eaLnBrk="1" latinLnBrk="0" hangingPunct="1">
              <a:defRPr kumimoji="0" sz="18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lvl="0"/>
            <a:fld id="{57349285-8CC6-418D-8715-8536B6FCFE50}" type="slidenum">
              <a:rPr lang="cs-CZ" smtClean="0"/>
              <a:pPr lvl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32661" y="251989"/>
            <a:ext cx="9408583" cy="836604"/>
          </a:xfrm>
          <a:prstGeom prst="rect">
            <a:avLst/>
          </a:prstGeom>
        </p:spPr>
        <p:txBody>
          <a:bodyPr vert="horz" lIns="100794" tIns="50397" rIns="100794" bIns="50397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32661" y="1679928"/>
            <a:ext cx="9408583" cy="5070022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6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302383" indent="-302383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04766" indent="-302383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907149" indent="-251986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9532" indent="-251986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511915" indent="-251986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14298" indent="-201589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16681" indent="-201589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318269" indent="-201589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620652" indent="-201589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5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chbricks.nl/My-NXT-projects/feed/rss.html" TargetMode="External"/><Relationship Id="rId2" Type="http://schemas.openxmlformats.org/officeDocument/2006/relationships/hyperlink" Target="http://www.inpharmix.com/jps/PID_Controller_For_Lego_Mindstorms_Robots.html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512094" y="3107866"/>
            <a:ext cx="7056438" cy="455947"/>
          </a:xfrm>
        </p:spPr>
        <p:txBody>
          <a:bodyPr/>
          <a:lstStyle/>
          <a:p>
            <a:r>
              <a:rPr lang="cs-CZ" dirty="0" smtClean="0"/>
              <a:t>Ing. Martin </a:t>
            </a:r>
            <a:r>
              <a:rPr lang="cs-CZ" dirty="0" err="1" smtClean="0"/>
              <a:t>Hlinovský</a:t>
            </a:r>
            <a:r>
              <a:rPr lang="cs-CZ" dirty="0" smtClean="0"/>
              <a:t>, </a:t>
            </a:r>
            <a:r>
              <a:rPr lang="cs-CZ" dirty="0" err="1" smtClean="0"/>
              <a:t>Phd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Regulátory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Podnadpis 1"/>
          <p:cNvSpPr txBox="1">
            <a:spLocks/>
          </p:cNvSpPr>
          <p:nvPr/>
        </p:nvSpPr>
        <p:spPr>
          <a:xfrm>
            <a:off x="1584274" y="7019629"/>
            <a:ext cx="7056438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Katedra řídicí techniky, FEL </a:t>
            </a: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čvut</a:t>
            </a:r>
            <a:endParaRPr kumimoji="0" lang="cs-CZ" sz="1800" b="1" i="0" u="none" strike="noStrike" kern="1200" cap="all" spc="276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863847" y="3635821"/>
            <a:ext cx="3378455" cy="3240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4392240" y="3635821"/>
            <a:ext cx="5076720" cy="31827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2"/>
          <p:cNvSpPr txBox="1">
            <a:spLocks/>
          </p:cNvSpPr>
          <p:nvPr/>
        </p:nvSpPr>
        <p:spPr>
          <a:xfrm>
            <a:off x="647824" y="467469"/>
            <a:ext cx="8784976" cy="695559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600" noProof="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Proporcionální a Integrační regulátor (PI</a:t>
            </a:r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)</a:t>
            </a:r>
            <a:endParaRPr lang="cs-CZ" sz="3600" noProof="0" dirty="0" smtClean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Podnadpis 1"/>
          <p:cNvSpPr txBox="1">
            <a:spLocks/>
          </p:cNvSpPr>
          <p:nvPr/>
        </p:nvSpPr>
        <p:spPr>
          <a:xfrm>
            <a:off x="6552480" y="7019629"/>
            <a:ext cx="352839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Ing. M. </a:t>
            </a: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Hlinovský</a:t>
            </a:r>
            <a:endParaRPr kumimoji="0" lang="cs-CZ" sz="1800" b="1" i="0" u="none" strike="noStrike" kern="1200" cap="all" spc="276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Podnadpis 1"/>
          <p:cNvSpPr txBox="1">
            <a:spLocks/>
          </p:cNvSpPr>
          <p:nvPr/>
        </p:nvSpPr>
        <p:spPr>
          <a:xfrm>
            <a:off x="-275696" y="7039730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REgulátory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text 2"/>
          <p:cNvSpPr txBox="1">
            <a:spLocks/>
          </p:cNvSpPr>
          <p:nvPr/>
        </p:nvSpPr>
        <p:spPr>
          <a:xfrm>
            <a:off x="215776" y="1403573"/>
            <a:ext cx="9505056" cy="5400600"/>
          </a:xfrm>
          <a:prstGeom prst="rect">
            <a:avLst/>
          </a:prstGeom>
        </p:spPr>
        <p:txBody>
          <a:bodyPr vert="horz" lIns="100794" tIns="50397" rIns="100794" bIns="50397">
            <a:noAutofit/>
          </a:bodyPr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cs-CZ" sz="32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cs-CZ" sz="32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cs-CZ" sz="28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cs-CZ" sz="24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9pPr>
          </a:lstStyle>
          <a:p>
            <a:pPr>
              <a:buClr>
                <a:schemeClr val="accent1"/>
              </a:buClr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Pro lepší odezvu můžeme přidat </a:t>
            </a: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Integrační složku</a:t>
            </a: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, </a:t>
            </a:r>
            <a:r>
              <a:rPr kumimoji="0" lang="cs-CZ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nasčítává</a:t>
            </a:r>
            <a:r>
              <a:rPr kumimoji="0" lang="cs-CZ" sz="28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odchylky  </a:t>
            </a:r>
            <a:r>
              <a:rPr lang="cs-CZ" sz="2800" dirty="0" err="1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integral</a:t>
            </a:r>
            <a:r>
              <a:rPr lang="cs-CZ" sz="28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 = </a:t>
            </a:r>
            <a:r>
              <a:rPr lang="cs-CZ" sz="2800" dirty="0" err="1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integral</a:t>
            </a:r>
            <a:r>
              <a:rPr lang="cs-CZ" sz="28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 + </a:t>
            </a:r>
            <a:r>
              <a:rPr lang="cs-CZ" sz="2800" dirty="0" err="1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error</a:t>
            </a:r>
            <a:endParaRPr lang="cs-CZ" sz="2800" dirty="0" smtClean="0">
              <a:solidFill>
                <a:schemeClr val="bg2">
                  <a:lumMod val="50000"/>
                </a:schemeClr>
              </a:solidFill>
              <a:latin typeface="+mn-lt"/>
            </a:endParaRP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Clr>
                <a:schemeClr val="accent1"/>
              </a:buClr>
              <a:buSzPct val="45000"/>
              <a:buFont typeface="StarSymbol"/>
              <a:buChar char="●"/>
              <a:tabLst/>
              <a:defRPr/>
            </a:pPr>
            <a:r>
              <a:rPr lang="cs-CZ" sz="2800" noProof="0" dirty="0" smtClean="0">
                <a:solidFill>
                  <a:srgbClr val="000000"/>
                </a:solidFill>
                <a:latin typeface="+mn-lt"/>
              </a:rPr>
              <a:t>Řeší problém P regulátoru – i malá odchylka se nakonec projeví =&gt; z</a:t>
            </a: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mizí trvalá regulační odchylka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Clr>
                <a:schemeClr val="accent1"/>
              </a:buClr>
              <a:buSzPct val="45000"/>
              <a:buFont typeface="StarSymbol"/>
              <a:buChar char="●"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Například:</a:t>
            </a:r>
          </a:p>
          <a:p>
            <a:pPr lvl="1">
              <a:spcAft>
                <a:spcPts val="1417"/>
              </a:spcAft>
              <a:buClr>
                <a:schemeClr val="accent1"/>
              </a:buClr>
              <a:buSzPct val="45000"/>
              <a:buFont typeface="StarSymbol"/>
              <a:buChar char="●"/>
            </a:pPr>
            <a:r>
              <a:rPr kumimoji="0" lang="cs-CZ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Při prvním odečtu senzoru je chyba 1, při dalším 2, při dalším zůstává stále dva, ale </a:t>
            </a:r>
            <a:r>
              <a:rPr kumimoji="0" lang="cs-CZ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integral</a:t>
            </a:r>
            <a:r>
              <a:rPr kumimoji="0" lang="cs-CZ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= 1+2+2 = 5</a:t>
            </a:r>
          </a:p>
          <a:p>
            <a:pPr lvl="1">
              <a:spcAft>
                <a:spcPts val="1417"/>
              </a:spcAft>
              <a:buClr>
                <a:schemeClr val="accent1"/>
              </a:buClr>
              <a:buSzPct val="45000"/>
              <a:buFont typeface="StarSymbol"/>
              <a:buChar char="●"/>
            </a:pPr>
            <a:r>
              <a:rPr kumimoji="0" lang="cs-CZ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Výpočet zatočení:</a:t>
            </a:r>
            <a:r>
              <a:rPr kumimoji="0" lang="cs-CZ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</a:t>
            </a:r>
            <a:r>
              <a:rPr kumimoji="0" lang="cs-CZ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Turn</a:t>
            </a:r>
            <a:r>
              <a:rPr kumimoji="0" lang="cs-CZ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= </a:t>
            </a:r>
            <a:r>
              <a:rPr kumimoji="0" lang="cs-CZ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Kp</a:t>
            </a:r>
            <a:r>
              <a:rPr kumimoji="0" lang="cs-CZ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*(</a:t>
            </a:r>
            <a:r>
              <a:rPr kumimoji="0" lang="cs-CZ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error</a:t>
            </a:r>
            <a:r>
              <a:rPr kumimoji="0" lang="cs-CZ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) + </a:t>
            </a:r>
            <a:r>
              <a:rPr kumimoji="0" lang="cs-CZ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Ki</a:t>
            </a:r>
            <a:r>
              <a:rPr kumimoji="0" lang="cs-CZ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*(</a:t>
            </a:r>
            <a:r>
              <a:rPr kumimoji="0" lang="cs-CZ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integral</a:t>
            </a:r>
            <a:r>
              <a:rPr kumimoji="0" lang="cs-CZ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)</a:t>
            </a:r>
          </a:p>
          <a:p>
            <a:pPr lvl="1">
              <a:spcAft>
                <a:spcPts val="1417"/>
              </a:spcAft>
              <a:buClr>
                <a:schemeClr val="accent1"/>
              </a:buClr>
              <a:buSzPct val="45000"/>
              <a:buFont typeface="StarSymbol"/>
              <a:buChar char="●"/>
            </a:pPr>
            <a:r>
              <a:rPr kumimoji="0" lang="cs-CZ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Větší zásah, ale nebezpečí </a:t>
            </a:r>
            <a:r>
              <a:rPr kumimoji="0" lang="cs-CZ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rokmitání</a:t>
            </a: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WenQuanYi Micro Hei" pitchFamily="2"/>
              <a:cs typeface="Lohit Hindi" pitchFamily="2"/>
            </a:endParaRPr>
          </a:p>
        </p:txBody>
      </p:sp>
      <p:sp>
        <p:nvSpPr>
          <p:cNvPr id="9" name="Podnadpis 1"/>
          <p:cNvSpPr txBox="1">
            <a:spLocks/>
          </p:cNvSpPr>
          <p:nvPr/>
        </p:nvSpPr>
        <p:spPr>
          <a:xfrm>
            <a:off x="3096096" y="7032288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9/17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2"/>
          <p:cNvSpPr txBox="1">
            <a:spLocks/>
          </p:cNvSpPr>
          <p:nvPr/>
        </p:nvSpPr>
        <p:spPr>
          <a:xfrm>
            <a:off x="647824" y="467469"/>
            <a:ext cx="8568531" cy="115212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600" noProof="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Proporcionální, Integrační a Derivační regulátor (PID)</a:t>
            </a:r>
          </a:p>
        </p:txBody>
      </p:sp>
      <p:sp>
        <p:nvSpPr>
          <p:cNvPr id="7" name="Podnadpis 1"/>
          <p:cNvSpPr txBox="1">
            <a:spLocks/>
          </p:cNvSpPr>
          <p:nvPr/>
        </p:nvSpPr>
        <p:spPr>
          <a:xfrm>
            <a:off x="6552480" y="7019629"/>
            <a:ext cx="352839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Ing. M. </a:t>
            </a: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Hlinovský</a:t>
            </a:r>
            <a:endParaRPr kumimoji="0" lang="cs-CZ" sz="1800" b="1" i="0" u="none" strike="noStrike" kern="1200" cap="all" spc="276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Podnadpis 1"/>
          <p:cNvSpPr txBox="1">
            <a:spLocks/>
          </p:cNvSpPr>
          <p:nvPr/>
        </p:nvSpPr>
        <p:spPr>
          <a:xfrm>
            <a:off x="-275696" y="7039730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REgulátory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text 2"/>
          <p:cNvSpPr txBox="1">
            <a:spLocks/>
          </p:cNvSpPr>
          <p:nvPr/>
        </p:nvSpPr>
        <p:spPr>
          <a:xfrm>
            <a:off x="503808" y="1835621"/>
            <a:ext cx="8870950" cy="4384675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cs-CZ" sz="32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cs-CZ" sz="32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cs-CZ" sz="28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cs-CZ" sz="24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9pPr>
          </a:lstStyle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Clr>
                <a:schemeClr val="accent1"/>
              </a:buClr>
              <a:buSzPct val="45000"/>
              <a:buFont typeface="StarSymbol"/>
              <a:buChar char="●"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Pro rychlejší ustálení na požadované hodnotě přidáme Derivační složku a vznikne PID regulátor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Clr>
                <a:schemeClr val="accent1"/>
              </a:buClr>
              <a:buSzPct val="45000"/>
              <a:buFont typeface="StarSymbol"/>
              <a:buChar char="●"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Složka P se snaží odstraňovat chyby aktuální, složka I chyby minulé a složka D chyby budoucí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Clr>
                <a:schemeClr val="accent1"/>
              </a:buClr>
              <a:buSzPct val="45000"/>
              <a:buNone/>
              <a:tabLst/>
              <a:defRPr/>
            </a:pPr>
            <a:endParaRPr kumimoji="0" lang="cs-CZ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WenQuanYi Micro Hei" pitchFamily="2"/>
              <a:cs typeface="Lohit Hindi" pitchFamily="2"/>
            </a:endParaRP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2880072" y="3923853"/>
            <a:ext cx="4375260" cy="287996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Podnadpis 1"/>
          <p:cNvSpPr txBox="1">
            <a:spLocks/>
          </p:cNvSpPr>
          <p:nvPr/>
        </p:nvSpPr>
        <p:spPr>
          <a:xfrm>
            <a:off x="3096096" y="7032288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10/17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2"/>
          <p:cNvSpPr txBox="1">
            <a:spLocks/>
          </p:cNvSpPr>
          <p:nvPr/>
        </p:nvSpPr>
        <p:spPr>
          <a:xfrm>
            <a:off x="647824" y="467469"/>
            <a:ext cx="8568531" cy="115212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600" noProof="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Proporcionální, Integrační a Derivační regulátor (PID)</a:t>
            </a:r>
          </a:p>
        </p:txBody>
      </p:sp>
      <p:sp>
        <p:nvSpPr>
          <p:cNvPr id="7" name="Podnadpis 1"/>
          <p:cNvSpPr txBox="1">
            <a:spLocks/>
          </p:cNvSpPr>
          <p:nvPr/>
        </p:nvSpPr>
        <p:spPr>
          <a:xfrm>
            <a:off x="6552480" y="7019629"/>
            <a:ext cx="352839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Ing. M. </a:t>
            </a: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Hlinovský</a:t>
            </a:r>
            <a:endParaRPr kumimoji="0" lang="cs-CZ" sz="1800" b="1" i="0" u="none" strike="noStrike" kern="1200" cap="all" spc="276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Podnadpis 1"/>
          <p:cNvSpPr txBox="1">
            <a:spLocks/>
          </p:cNvSpPr>
          <p:nvPr/>
        </p:nvSpPr>
        <p:spPr>
          <a:xfrm>
            <a:off x="-275696" y="7039730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REgulátory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Zástupný symbol pro text 1"/>
          <p:cNvSpPr txBox="1">
            <a:spLocks/>
          </p:cNvSpPr>
          <p:nvPr/>
        </p:nvSpPr>
        <p:spPr>
          <a:xfrm>
            <a:off x="215776" y="1619597"/>
            <a:ext cx="9504809" cy="5724426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cs-CZ" sz="32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cs-CZ" sz="32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cs-CZ" sz="28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cs-CZ" sz="24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9pPr>
          </a:lstStyle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Clr>
                <a:schemeClr val="accent1"/>
              </a:buClr>
              <a:buSzPct val="45000"/>
              <a:buFont typeface="StarSymbol"/>
              <a:buChar char="●"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Odstranění budoucí odchylky -</a:t>
            </a:r>
            <a:r>
              <a:rPr kumimoji="0" lang="cs-CZ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</a:t>
            </a: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budeme předpokládat, že její vývoj se nemění, tedy jak se změnila minulá odchylka na aktuální, tak se změní aktuální na budoucí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Clr>
                <a:schemeClr val="accent1"/>
              </a:buClr>
              <a:buSzPct val="45000"/>
              <a:buFont typeface="StarSymbol"/>
              <a:buChar char="●"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Příklad:  předchozí odchylka byla 2, aktuální je 5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   změna = 2 – 5 = -3,</a:t>
            </a:r>
            <a:r>
              <a:rPr kumimoji="0" lang="cs-CZ" sz="28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také označováno derivát </a:t>
            </a: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Derivace = změna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Clr>
                <a:schemeClr val="accent1"/>
              </a:buClr>
              <a:buSzPct val="45000"/>
              <a:buFont typeface="StarSymbol"/>
              <a:buChar char="●"/>
              <a:tabLst/>
              <a:defRPr/>
            </a:pPr>
            <a:r>
              <a:rPr lang="cs-CZ" sz="2800" dirty="0" smtClean="0">
                <a:solidFill>
                  <a:srgbClr val="000000"/>
                </a:solidFill>
                <a:latin typeface="+mn-lt"/>
              </a:rPr>
              <a:t>Budoucí odchylku </a:t>
            </a: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můžeme odhadnout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Clr>
                <a:schemeClr val="accent1"/>
              </a:buClr>
              <a:buSzPct val="45000"/>
              <a:buFont typeface="StarSymbol"/>
              <a:buChar char="●"/>
              <a:tabLst/>
              <a:defRPr/>
            </a:pPr>
            <a:r>
              <a:rPr lang="cs-CZ" sz="28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Budoucí_odchylka</a:t>
            </a: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= aktuální_</a:t>
            </a:r>
            <a:r>
              <a:rPr kumimoji="0" lang="cs-CZ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odch</a:t>
            </a: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+ aktuální_změna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Clr>
                <a:schemeClr val="accent1"/>
              </a:buClr>
              <a:buSzPct val="45000"/>
              <a:buFont typeface="StarSymbol"/>
              <a:buChar char="●"/>
              <a:tabLst/>
              <a:defRPr/>
            </a:pPr>
            <a:r>
              <a:rPr lang="cs-CZ" sz="2800" dirty="0" smtClean="0">
                <a:solidFill>
                  <a:srgbClr val="000000"/>
                </a:solidFill>
                <a:latin typeface="+mn-lt"/>
              </a:rPr>
              <a:t>Tedy: Budoucí_odchylka</a:t>
            </a: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= 2 + (-3) = -1</a:t>
            </a:r>
            <a:endParaRPr kumimoji="0" lang="cs-CZ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WenQuanYi Micro Hei" pitchFamily="2"/>
              <a:cs typeface="Lohit Hindi" pitchFamily="2"/>
            </a:endParaRPr>
          </a:p>
        </p:txBody>
      </p:sp>
      <p:sp>
        <p:nvSpPr>
          <p:cNvPr id="12" name="Podnadpis 1"/>
          <p:cNvSpPr txBox="1">
            <a:spLocks/>
          </p:cNvSpPr>
          <p:nvPr/>
        </p:nvSpPr>
        <p:spPr>
          <a:xfrm>
            <a:off x="3096096" y="7032288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11/17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2"/>
          <p:cNvSpPr txBox="1">
            <a:spLocks/>
          </p:cNvSpPr>
          <p:nvPr/>
        </p:nvSpPr>
        <p:spPr>
          <a:xfrm>
            <a:off x="647824" y="467469"/>
            <a:ext cx="8568531" cy="695559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600" noProof="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Pseudokód pro PID-regulátor</a:t>
            </a:r>
          </a:p>
        </p:txBody>
      </p:sp>
      <p:sp>
        <p:nvSpPr>
          <p:cNvPr id="7" name="Podnadpis 1"/>
          <p:cNvSpPr txBox="1">
            <a:spLocks/>
          </p:cNvSpPr>
          <p:nvPr/>
        </p:nvSpPr>
        <p:spPr>
          <a:xfrm>
            <a:off x="6552480" y="7019629"/>
            <a:ext cx="352839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Ing. M. </a:t>
            </a: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Hlinovský</a:t>
            </a:r>
            <a:endParaRPr kumimoji="0" lang="cs-CZ" sz="1800" b="1" i="0" u="none" strike="noStrike" kern="1200" cap="all" spc="276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Podnadpis 1"/>
          <p:cNvSpPr txBox="1">
            <a:spLocks/>
          </p:cNvSpPr>
          <p:nvPr/>
        </p:nvSpPr>
        <p:spPr>
          <a:xfrm>
            <a:off x="-275696" y="7039730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REgulátory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Zástupný symbol pro text 2"/>
          <p:cNvSpPr txBox="1">
            <a:spLocks/>
          </p:cNvSpPr>
          <p:nvPr/>
        </p:nvSpPr>
        <p:spPr>
          <a:xfrm>
            <a:off x="720725" y="1258887"/>
            <a:ext cx="9359900" cy="5617293"/>
          </a:xfrm>
          <a:prstGeom prst="rect">
            <a:avLst/>
          </a:prstGeom>
        </p:spPr>
        <p:txBody>
          <a:bodyPr vert="horz" lIns="100794" tIns="50397" rIns="100794" bIns="50397">
            <a:normAutofit fontScale="92500" lnSpcReduction="10000"/>
          </a:bodyPr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cs-CZ" sz="32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cs-CZ" sz="32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cs-CZ" sz="28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cs-CZ" sz="24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9pPr>
          </a:lstStyle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//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Inicializace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proměných</a:t>
            </a: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+mn-lt"/>
              <a:ea typeface="WenQuanYi Micro Hei" pitchFamily="2"/>
              <a:cs typeface="Lohit Hindi" pitchFamily="2"/>
            </a:endParaRP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Kp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= 10 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5E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	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//konstanta  P regulátoru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Ki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</a:t>
            </a:r>
            <a:r>
              <a:rPr kumimoji="0" lang="cs-CZ" sz="2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= 1		</a:t>
            </a:r>
            <a:r>
              <a:rPr kumimoji="0" lang="cs-CZ" sz="2000" b="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//konstanta I regulátoru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lang="cs-CZ" sz="2000" baseline="0" dirty="0" err="1" smtClean="0">
                <a:latin typeface="+mn-lt"/>
              </a:rPr>
              <a:t>Kd</a:t>
            </a:r>
            <a:r>
              <a:rPr lang="cs-CZ" sz="2000" baseline="0" dirty="0" smtClean="0">
                <a:latin typeface="+mn-lt"/>
              </a:rPr>
              <a:t> </a:t>
            </a:r>
            <a:r>
              <a:rPr lang="cs-CZ" sz="2000" dirty="0" smtClean="0">
                <a:latin typeface="+mn-lt"/>
              </a:rPr>
              <a:t> = 100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	//konstanta D regulátoru</a:t>
            </a: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+mn-lt"/>
              <a:ea typeface="WenQuanYi Micro Hei" pitchFamily="2"/>
              <a:cs typeface="Lohit Hindi" pitchFamily="2"/>
            </a:endParaRP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lang="cs-CZ" sz="2000" dirty="0" err="1" smtClean="0">
                <a:solidFill>
                  <a:srgbClr val="000000"/>
                </a:solidFill>
                <a:latin typeface="+mn-lt"/>
              </a:rPr>
              <a:t>zadana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= 45 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//žádaná</a:t>
            </a:r>
            <a:r>
              <a:rPr kumimoji="0" lang="cs-CZ" sz="2000" b="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hodnota, rozhraní černé a bílé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lang="cs-CZ" sz="2000" dirty="0" smtClean="0">
                <a:latin typeface="+mn-lt"/>
              </a:rPr>
              <a:t>rychlost_offset = 50 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	//rovnou uvažujeme vylepšení s plynulejší jízdou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//potřebné pomocné </a:t>
            </a:r>
            <a:r>
              <a:rPr lang="cs-CZ" sz="2000" dirty="0" err="1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proměné</a:t>
            </a:r>
            <a:endParaRPr lang="cs-CZ" sz="2000" dirty="0" smtClean="0">
              <a:solidFill>
                <a:schemeClr val="bg2">
                  <a:lumMod val="50000"/>
                </a:schemeClr>
              </a:solidFill>
              <a:latin typeface="+mn-lt"/>
            </a:endParaRP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lang="cs-CZ" sz="2000" dirty="0" err="1" smtClean="0">
                <a:latin typeface="+mn-lt"/>
              </a:rPr>
              <a:t>Integral</a:t>
            </a:r>
            <a:r>
              <a:rPr lang="cs-CZ" sz="2000" dirty="0" smtClean="0">
                <a:latin typeface="+mn-lt"/>
              </a:rPr>
              <a:t>  = 0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		//</a:t>
            </a:r>
            <a:r>
              <a:rPr lang="cs-CZ" sz="2000" dirty="0" err="1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proměná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 na sčítání odchylek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lang="cs-CZ" sz="2000" dirty="0" err="1" smtClean="0">
                <a:latin typeface="+mn-lt"/>
              </a:rPr>
              <a:t>LastError</a:t>
            </a:r>
            <a:r>
              <a:rPr lang="cs-CZ" sz="2000" dirty="0" smtClean="0">
                <a:latin typeface="+mn-lt"/>
              </a:rPr>
              <a:t>  = 0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		//</a:t>
            </a:r>
            <a:r>
              <a:rPr lang="cs-CZ" sz="2000" dirty="0" err="1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proměná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 na uložení poslední odchylky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lang="cs-CZ" sz="2000" dirty="0" err="1" smtClean="0">
                <a:latin typeface="+mn-lt"/>
              </a:rPr>
              <a:t>Derivate</a:t>
            </a:r>
            <a:r>
              <a:rPr lang="cs-CZ" sz="2000" dirty="0" smtClean="0">
                <a:latin typeface="+mn-lt"/>
              </a:rPr>
              <a:t> = 0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		//uložení derivátu, změny odchylky ve dvou stavech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//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Začátek smyčky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lang="cs-CZ" sz="2000" noProof="0" dirty="0" err="1" smtClean="0">
                <a:latin typeface="+mn-lt"/>
              </a:rPr>
              <a:t>While</a:t>
            </a:r>
            <a:r>
              <a:rPr lang="cs-CZ" sz="2000" noProof="0" dirty="0" smtClean="0">
                <a:latin typeface="+mn-lt"/>
              </a:rPr>
              <a:t>(</a:t>
            </a:r>
            <a:r>
              <a:rPr lang="cs-CZ" sz="2000" noProof="0" dirty="0" err="1" smtClean="0">
                <a:latin typeface="+mn-lt"/>
              </a:rPr>
              <a:t>true</a:t>
            </a:r>
            <a:r>
              <a:rPr lang="cs-CZ" sz="2000" dirty="0" smtClean="0">
                <a:latin typeface="+mn-lt"/>
              </a:rPr>
              <a:t>)</a:t>
            </a: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WenQuanYi Micro Hei" pitchFamily="2"/>
              <a:cs typeface="Lohit Hindi" pitchFamily="2"/>
            </a:endParaRPr>
          </a:p>
          <a:p>
            <a:pPr>
              <a:spcAft>
                <a:spcPts val="0"/>
              </a:spcAft>
              <a:buClr>
                <a:schemeClr val="accent1"/>
              </a:buClr>
              <a:buNone/>
            </a:pP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LightValue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= vyčti_světelný_senzor</a:t>
            </a:r>
            <a:r>
              <a:rPr kumimoji="0" lang="cs-CZ" sz="20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()		</a:t>
            </a:r>
            <a:r>
              <a:rPr kumimoji="0" lang="cs-CZ" sz="2000" b="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//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Aktuální hodnota senzoru</a:t>
            </a: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+mn-lt"/>
              <a:ea typeface="WenQuanYi Micro Hei" pitchFamily="2"/>
              <a:cs typeface="Lohit Hindi" pitchFamily="2"/>
            </a:endParaRP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error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=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LightValue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–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zadana</a:t>
            </a:r>
            <a:r>
              <a:rPr lang="cs-CZ" sz="2000" dirty="0" smtClean="0">
                <a:solidFill>
                  <a:srgbClr val="355E00"/>
                </a:solidFill>
                <a:latin typeface="+mn-lt"/>
              </a:rPr>
              <a:t>              		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//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výpočet odchylky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  </a:t>
            </a:r>
            <a:r>
              <a:rPr lang="cs-CZ" sz="2000" dirty="0" err="1" smtClean="0">
                <a:latin typeface="+mn-lt"/>
              </a:rPr>
              <a:t>Integral</a:t>
            </a:r>
            <a:r>
              <a:rPr lang="cs-CZ" sz="2000" dirty="0" smtClean="0">
                <a:latin typeface="+mn-lt"/>
              </a:rPr>
              <a:t> = </a:t>
            </a:r>
            <a:r>
              <a:rPr lang="cs-CZ" sz="2000" dirty="0" err="1" smtClean="0">
                <a:latin typeface="+mn-lt"/>
              </a:rPr>
              <a:t>Integral</a:t>
            </a:r>
            <a:r>
              <a:rPr lang="cs-CZ" sz="2000" dirty="0" smtClean="0">
                <a:latin typeface="+mn-lt"/>
              </a:rPr>
              <a:t> + </a:t>
            </a:r>
            <a:r>
              <a:rPr lang="cs-CZ" sz="2000" dirty="0" err="1" smtClean="0">
                <a:latin typeface="+mn-lt"/>
              </a:rPr>
              <a:t>error</a:t>
            </a:r>
            <a:r>
              <a:rPr lang="cs-CZ" sz="2000" dirty="0" smtClean="0">
                <a:latin typeface="+mn-lt"/>
              </a:rPr>
              <a:t>			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//sčítání odchylek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Derivate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=</a:t>
            </a:r>
            <a:r>
              <a:rPr kumimoji="0" lang="cs-CZ" sz="2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</a:t>
            </a:r>
            <a:r>
              <a:rPr kumimoji="0" lang="cs-CZ" sz="20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error</a:t>
            </a:r>
            <a:r>
              <a:rPr kumimoji="0" lang="cs-CZ" sz="2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– </a:t>
            </a:r>
            <a:r>
              <a:rPr kumimoji="0" lang="cs-CZ" sz="20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LastError</a:t>
            </a:r>
            <a:r>
              <a:rPr kumimoji="0" lang="cs-CZ" sz="2000" b="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			//spočtení změny</a:t>
            </a: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+mn-lt"/>
              <a:ea typeface="WenQuanYi Micro Hei" pitchFamily="2"/>
              <a:cs typeface="Lohit Hindi" pitchFamily="2"/>
            </a:endParaRPr>
          </a:p>
          <a:p>
            <a:pPr>
              <a:spcAft>
                <a:spcPts val="0"/>
              </a:spcAft>
              <a:buClr>
                <a:schemeClr val="accent1"/>
              </a:buClr>
              <a:buNone/>
            </a:pP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Turn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=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Kp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*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error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+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Ki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*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Integral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+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Kd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*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Derivate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	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//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Výpočet konstanty pro zatáčení</a:t>
            </a: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WenQuanYi Micro Hei" pitchFamily="2"/>
              <a:cs typeface="Lohit Hindi" pitchFamily="2"/>
            </a:endParaRPr>
          </a:p>
          <a:p>
            <a:pPr>
              <a:spcAft>
                <a:spcPts val="0"/>
              </a:spcAft>
              <a:buClr>
                <a:schemeClr val="accent1"/>
              </a:buClr>
              <a:buNone/>
            </a:pP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 MOTOR A </a:t>
            </a:r>
            <a:r>
              <a:rPr kumimoji="0" lang="cs-CZ" sz="20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 = rychlost_offset +</a:t>
            </a:r>
            <a:r>
              <a:rPr kumimoji="0" lang="cs-CZ" sz="2000" b="0" i="0" u="none" strike="noStrike" kern="120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Turn</a:t>
            </a:r>
            <a:r>
              <a:rPr kumimoji="0" lang="cs-CZ" sz="20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	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	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//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Odeslání hodnot do motoru</a:t>
            </a:r>
          </a:p>
          <a:p>
            <a:pPr lvl="0">
              <a:spcAft>
                <a:spcPts val="0"/>
              </a:spcAft>
              <a:buClr>
                <a:schemeClr val="accent1"/>
              </a:buClr>
              <a:buNone/>
            </a:pP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 MOTOR C</a:t>
            </a:r>
            <a:r>
              <a:rPr kumimoji="0" lang="cs-CZ" sz="20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  = rychlost_offset – </a:t>
            </a:r>
            <a:r>
              <a:rPr kumimoji="0" lang="cs-CZ" sz="2000" b="0" i="0" u="none" strike="noStrike" kern="120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Turn</a:t>
            </a:r>
            <a:r>
              <a:rPr kumimoji="0" lang="cs-CZ" sz="20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	</a:t>
            </a:r>
            <a:r>
              <a:rPr lang="cs-CZ" sz="2000" dirty="0" smtClean="0">
                <a:solidFill>
                  <a:srgbClr val="000000"/>
                </a:solidFill>
                <a:latin typeface="+mn-lt"/>
              </a:rPr>
              <a:t>	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 //Odeslání hodnot do motoru</a:t>
            </a:r>
          </a:p>
          <a:p>
            <a:pPr lvl="0">
              <a:spcAft>
                <a:spcPts val="0"/>
              </a:spcAft>
              <a:buClr>
                <a:schemeClr val="accent1"/>
              </a:buClr>
              <a:buNone/>
            </a:pP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LastError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=</a:t>
            </a:r>
            <a:r>
              <a:rPr kumimoji="0" lang="cs-CZ" sz="2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</a:t>
            </a:r>
            <a:r>
              <a:rPr kumimoji="0" lang="cs-CZ" sz="20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error</a:t>
            </a:r>
            <a:r>
              <a:rPr kumimoji="0" lang="cs-CZ" sz="2000" b="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				//uložení aktuální odchylky</a:t>
            </a: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+mn-lt"/>
              <a:ea typeface="WenQuanYi Micro Hei" pitchFamily="2"/>
              <a:cs typeface="Lohit Hindi" pitchFamily="2"/>
            </a:endParaRP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//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Konec smyčky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endParaRPr lang="cs-CZ" sz="2000" dirty="0" smtClean="0">
              <a:solidFill>
                <a:schemeClr val="bg2">
                  <a:lumMod val="50000"/>
                </a:schemeClr>
              </a:solidFill>
              <a:latin typeface="+mn-lt"/>
            </a:endParaRP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WenQuanYi Micro Hei" pitchFamily="2"/>
              <a:cs typeface="Lohit Hindi" pitchFamily="2"/>
            </a:endParaRPr>
          </a:p>
          <a:p>
            <a:pPr marL="108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Clr>
                <a:schemeClr val="accent1"/>
              </a:buClr>
              <a:buSzPct val="45000"/>
              <a:buFont typeface="StarSymbol"/>
              <a:buNone/>
              <a:tabLst/>
              <a:defRPr/>
            </a:pPr>
            <a:endParaRPr kumimoji="0" lang="cs-CZ" sz="8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WenQuanYi Micro Hei" pitchFamily="2"/>
              <a:cs typeface="Lohit Hindi" pitchFamily="2"/>
            </a:endParaRPr>
          </a:p>
        </p:txBody>
      </p:sp>
      <p:sp>
        <p:nvSpPr>
          <p:cNvPr id="6" name="Podnadpis 1"/>
          <p:cNvSpPr txBox="1">
            <a:spLocks/>
          </p:cNvSpPr>
          <p:nvPr/>
        </p:nvSpPr>
        <p:spPr>
          <a:xfrm>
            <a:off x="3096096" y="7032288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12/17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 txBox="1">
            <a:spLocks noGrp="1"/>
          </p:cNvSpPr>
          <p:nvPr>
            <p:ph type="body" idx="4294967295"/>
          </p:nvPr>
        </p:nvSpPr>
        <p:spPr>
          <a:xfrm>
            <a:off x="0" y="611485"/>
            <a:ext cx="8870950" cy="3880619"/>
          </a:xfrm>
        </p:spPr>
        <p:txBody>
          <a:bodyPr>
            <a:normAutofit/>
          </a:bodyPr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cs-CZ" sz="32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cs-CZ" sz="32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cs-CZ" sz="28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cs-CZ" sz="24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9pPr>
          </a:lstStyle>
          <a:p>
            <a:pPr lvl="0">
              <a:buNone/>
            </a:pPr>
            <a:endParaRPr lang="cs-CZ" sz="2800" dirty="0">
              <a:latin typeface="+mn-lt"/>
            </a:endParaRPr>
          </a:p>
          <a:p>
            <a:pPr lvl="0">
              <a:buNone/>
            </a:pPr>
            <a:r>
              <a:rPr lang="cs-CZ" sz="2800" dirty="0" smtClean="0">
                <a:latin typeface="+mn-lt"/>
              </a:rPr>
              <a:t>Nejdříve </a:t>
            </a:r>
            <a:r>
              <a:rPr lang="cs-CZ" sz="2800" dirty="0">
                <a:latin typeface="+mn-lt"/>
              </a:rPr>
              <a:t>ladíme konstantu KP</a:t>
            </a:r>
          </a:p>
          <a:p>
            <a:r>
              <a:rPr lang="cs-CZ" sz="2800" dirty="0" smtClean="0">
                <a:latin typeface="+mn-lt"/>
              </a:rPr>
              <a:t>Pokud K</a:t>
            </a:r>
            <a:r>
              <a:rPr lang="cs-CZ" sz="2800" baseline="-25000" dirty="0" smtClean="0">
                <a:latin typeface="+mn-lt"/>
              </a:rPr>
              <a:t>P</a:t>
            </a:r>
            <a:r>
              <a:rPr lang="cs-CZ" sz="2800" dirty="0" smtClean="0">
                <a:latin typeface="+mn-lt"/>
              </a:rPr>
              <a:t> =</a:t>
            </a:r>
            <a:r>
              <a:rPr lang="cs-CZ" sz="2800" baseline="-25000" dirty="0" smtClean="0">
                <a:latin typeface="+mn-lt"/>
              </a:rPr>
              <a:t> </a:t>
            </a:r>
            <a:r>
              <a:rPr lang="cs-CZ" sz="2800" dirty="0" smtClean="0">
                <a:latin typeface="+mn-lt"/>
              </a:rPr>
              <a:t>K</a:t>
            </a:r>
            <a:r>
              <a:rPr lang="cs-CZ" sz="2800" baseline="-25000" dirty="0" smtClean="0">
                <a:latin typeface="+mn-lt"/>
              </a:rPr>
              <a:t>C</a:t>
            </a:r>
            <a:r>
              <a:rPr lang="cs-CZ" sz="2800" dirty="0" smtClean="0">
                <a:latin typeface="+mn-lt"/>
              </a:rPr>
              <a:t> = 300, P</a:t>
            </a:r>
            <a:r>
              <a:rPr lang="cs-CZ" sz="2800" baseline="-25000" dirty="0" smtClean="0">
                <a:latin typeface="+mn-lt"/>
              </a:rPr>
              <a:t>C</a:t>
            </a:r>
            <a:r>
              <a:rPr lang="cs-CZ" sz="2800" dirty="0" smtClean="0">
                <a:latin typeface="+mn-lt"/>
              </a:rPr>
              <a:t> = 0,8 a </a:t>
            </a:r>
            <a:r>
              <a:rPr lang="cs-CZ" sz="2800" dirty="0" err="1" smtClean="0">
                <a:latin typeface="+mn-lt"/>
              </a:rPr>
              <a:t>dT</a:t>
            </a:r>
            <a:r>
              <a:rPr lang="cs-CZ" sz="2800" dirty="0" smtClean="0">
                <a:latin typeface="+mn-lt"/>
              </a:rPr>
              <a:t> = 0,014 pak využijeme </a:t>
            </a:r>
            <a:r>
              <a:rPr lang="cs-CZ" sz="2800" dirty="0">
                <a:latin typeface="+mn-lt"/>
              </a:rPr>
              <a:t>následující tabulku pro první odhad konstant a pak </a:t>
            </a:r>
            <a:r>
              <a:rPr lang="cs-CZ" sz="2800" dirty="0" smtClean="0">
                <a:latin typeface="+mn-lt"/>
              </a:rPr>
              <a:t>dolaďujeme</a:t>
            </a:r>
            <a:endParaRPr lang="cs-CZ" sz="2800" dirty="0">
              <a:latin typeface="+mn-lt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2087984" y="3203773"/>
            <a:ext cx="5400600" cy="24885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911" y="5724053"/>
            <a:ext cx="7870973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Nadpis 2"/>
          <p:cNvSpPr txBox="1">
            <a:spLocks/>
          </p:cNvSpPr>
          <p:nvPr/>
        </p:nvSpPr>
        <p:spPr>
          <a:xfrm>
            <a:off x="719832" y="467469"/>
            <a:ext cx="8568531" cy="695559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600" noProof="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Jak nastavit a odladit PID konstanty</a:t>
            </a:r>
          </a:p>
        </p:txBody>
      </p:sp>
      <p:sp>
        <p:nvSpPr>
          <p:cNvPr id="7" name="Podnadpis 1"/>
          <p:cNvSpPr txBox="1">
            <a:spLocks/>
          </p:cNvSpPr>
          <p:nvPr/>
        </p:nvSpPr>
        <p:spPr>
          <a:xfrm>
            <a:off x="-275696" y="7039730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REgulátory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Podnadpis 1"/>
          <p:cNvSpPr txBox="1">
            <a:spLocks/>
          </p:cNvSpPr>
          <p:nvPr/>
        </p:nvSpPr>
        <p:spPr>
          <a:xfrm>
            <a:off x="6552480" y="7019629"/>
            <a:ext cx="352839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Ing. M. </a:t>
            </a: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Hlinovský</a:t>
            </a:r>
            <a:endParaRPr kumimoji="0" lang="cs-CZ" sz="1800" b="1" i="0" u="none" strike="noStrike" kern="1200" cap="all" spc="276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Podnadpis 1"/>
          <p:cNvSpPr txBox="1">
            <a:spLocks/>
          </p:cNvSpPr>
          <p:nvPr/>
        </p:nvSpPr>
        <p:spPr>
          <a:xfrm>
            <a:off x="3096096" y="7032288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13/17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431800" y="245209"/>
            <a:ext cx="396044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dirty="0"/>
              <a:t>#</a:t>
            </a:r>
            <a:r>
              <a:rPr lang="cs-CZ" sz="1600" dirty="0" err="1"/>
              <a:t>define</a:t>
            </a:r>
            <a:r>
              <a:rPr lang="cs-CZ" sz="1600" dirty="0"/>
              <a:t> </a:t>
            </a:r>
            <a:r>
              <a:rPr lang="cs-CZ" sz="1600" dirty="0" err="1"/>
              <a:t>Kp</a:t>
            </a:r>
            <a:r>
              <a:rPr lang="cs-CZ" sz="1600" dirty="0"/>
              <a:t> 180</a:t>
            </a:r>
          </a:p>
          <a:p>
            <a:r>
              <a:rPr lang="cs-CZ" sz="1600" dirty="0"/>
              <a:t>#</a:t>
            </a:r>
            <a:r>
              <a:rPr lang="cs-CZ" sz="1600" dirty="0" err="1"/>
              <a:t>define</a:t>
            </a:r>
            <a:r>
              <a:rPr lang="cs-CZ" sz="1600" dirty="0"/>
              <a:t> offset 50</a:t>
            </a:r>
          </a:p>
          <a:p>
            <a:r>
              <a:rPr lang="cs-CZ" sz="1600" dirty="0"/>
              <a:t>#</a:t>
            </a:r>
            <a:r>
              <a:rPr lang="cs-CZ" sz="1600" dirty="0" err="1"/>
              <a:t>define</a:t>
            </a:r>
            <a:r>
              <a:rPr lang="cs-CZ" sz="1600" dirty="0"/>
              <a:t> </a:t>
            </a:r>
            <a:r>
              <a:rPr lang="cs-CZ" sz="1600" dirty="0" err="1"/>
              <a:t>HiSpeed</a:t>
            </a:r>
            <a:r>
              <a:rPr lang="cs-CZ" sz="1600" dirty="0"/>
              <a:t> 85</a:t>
            </a:r>
          </a:p>
          <a:p>
            <a:r>
              <a:rPr lang="cs-CZ" sz="1600" dirty="0"/>
              <a:t>#</a:t>
            </a:r>
            <a:r>
              <a:rPr lang="cs-CZ" sz="1600" dirty="0" err="1"/>
              <a:t>define</a:t>
            </a:r>
            <a:r>
              <a:rPr lang="cs-CZ" sz="1600" dirty="0"/>
              <a:t> </a:t>
            </a:r>
            <a:r>
              <a:rPr lang="cs-CZ" sz="1600" dirty="0" err="1"/>
              <a:t>Ki</a:t>
            </a:r>
            <a:r>
              <a:rPr lang="cs-CZ" sz="1600" dirty="0"/>
              <a:t> 20</a:t>
            </a:r>
          </a:p>
          <a:p>
            <a:r>
              <a:rPr lang="cs-CZ" sz="1600" dirty="0"/>
              <a:t>#</a:t>
            </a:r>
            <a:r>
              <a:rPr lang="cs-CZ" sz="1600" dirty="0" err="1"/>
              <a:t>define</a:t>
            </a:r>
            <a:r>
              <a:rPr lang="cs-CZ" sz="1600" dirty="0"/>
              <a:t> </a:t>
            </a:r>
            <a:r>
              <a:rPr lang="cs-CZ" sz="1600" dirty="0" err="1"/>
              <a:t>Kd</a:t>
            </a:r>
            <a:r>
              <a:rPr lang="cs-CZ" sz="1600" dirty="0"/>
              <a:t> 1200</a:t>
            </a:r>
          </a:p>
          <a:p>
            <a:r>
              <a:rPr lang="cs-CZ" sz="1600" dirty="0"/>
              <a:t>#</a:t>
            </a:r>
            <a:r>
              <a:rPr lang="cs-CZ" sz="1600" dirty="0" err="1"/>
              <a:t>define</a:t>
            </a:r>
            <a:r>
              <a:rPr lang="cs-CZ" sz="1600" dirty="0"/>
              <a:t> </a:t>
            </a:r>
            <a:r>
              <a:rPr lang="cs-CZ" sz="1600" dirty="0" err="1"/>
              <a:t>LowSpeed</a:t>
            </a:r>
            <a:r>
              <a:rPr lang="cs-CZ" sz="1600" dirty="0"/>
              <a:t> 20</a:t>
            </a:r>
          </a:p>
          <a:p>
            <a:endParaRPr lang="cs-CZ" sz="1600" dirty="0"/>
          </a:p>
          <a:p>
            <a:r>
              <a:rPr lang="cs-CZ" sz="1600" dirty="0" err="1"/>
              <a:t>int</a:t>
            </a:r>
            <a:r>
              <a:rPr lang="cs-CZ" sz="1600" dirty="0"/>
              <a:t> </a:t>
            </a:r>
            <a:r>
              <a:rPr lang="cs-CZ" sz="1600" dirty="0" err="1"/>
              <a:t>actual</a:t>
            </a:r>
            <a:r>
              <a:rPr lang="cs-CZ" sz="1600" dirty="0"/>
              <a:t>, </a:t>
            </a:r>
            <a:r>
              <a:rPr lang="cs-CZ" sz="1600" dirty="0" err="1"/>
              <a:t>error</a:t>
            </a:r>
            <a:r>
              <a:rPr lang="cs-CZ" sz="1600" dirty="0"/>
              <a:t>, </a:t>
            </a:r>
            <a:r>
              <a:rPr lang="cs-CZ" sz="1600" dirty="0" err="1"/>
              <a:t>turn</a:t>
            </a:r>
            <a:r>
              <a:rPr lang="cs-CZ" sz="1600" dirty="0"/>
              <a:t>, </a:t>
            </a:r>
            <a:r>
              <a:rPr lang="cs-CZ" sz="1600" dirty="0" err="1"/>
              <a:t>powerB</a:t>
            </a:r>
            <a:r>
              <a:rPr lang="cs-CZ" sz="1600" dirty="0"/>
              <a:t>, </a:t>
            </a:r>
            <a:r>
              <a:rPr lang="cs-CZ" sz="1600" dirty="0" err="1"/>
              <a:t>powerC</a:t>
            </a:r>
            <a:r>
              <a:rPr lang="cs-CZ" sz="1600" dirty="0"/>
              <a:t>, </a:t>
            </a:r>
            <a:r>
              <a:rPr lang="cs-CZ" sz="1600" dirty="0" err="1"/>
              <a:t>integral</a:t>
            </a:r>
            <a:r>
              <a:rPr lang="cs-CZ" sz="1600" dirty="0"/>
              <a:t>, </a:t>
            </a:r>
            <a:r>
              <a:rPr lang="cs-CZ" sz="1600" dirty="0" err="1"/>
              <a:t>derivative</a:t>
            </a:r>
            <a:r>
              <a:rPr lang="cs-CZ" sz="1600" dirty="0"/>
              <a:t>, </a:t>
            </a:r>
            <a:r>
              <a:rPr lang="cs-CZ" sz="1600" dirty="0" err="1"/>
              <a:t>lasterror</a:t>
            </a:r>
            <a:r>
              <a:rPr lang="cs-CZ" sz="1600" dirty="0"/>
              <a:t>;</a:t>
            </a:r>
          </a:p>
          <a:p>
            <a:endParaRPr lang="cs-CZ" sz="1600" dirty="0"/>
          </a:p>
          <a:p>
            <a:r>
              <a:rPr lang="cs-CZ" sz="1600" dirty="0" err="1"/>
              <a:t>task</a:t>
            </a:r>
            <a:r>
              <a:rPr lang="cs-CZ" sz="1600" dirty="0"/>
              <a:t> </a:t>
            </a:r>
            <a:r>
              <a:rPr lang="cs-CZ" sz="1600" dirty="0" err="1"/>
              <a:t>main</a:t>
            </a:r>
            <a:r>
              <a:rPr lang="cs-CZ" sz="1600" dirty="0"/>
              <a:t>()</a:t>
            </a:r>
          </a:p>
          <a:p>
            <a:r>
              <a:rPr lang="cs-CZ" sz="1600" dirty="0"/>
              <a:t>{</a:t>
            </a:r>
          </a:p>
          <a:p>
            <a:r>
              <a:rPr lang="cs-CZ" sz="1600" dirty="0" err="1"/>
              <a:t>SetSensorLight</a:t>
            </a:r>
            <a:r>
              <a:rPr lang="cs-CZ" sz="1600" dirty="0"/>
              <a:t>(IN_3);</a:t>
            </a:r>
          </a:p>
          <a:p>
            <a:r>
              <a:rPr lang="cs-CZ" sz="1600" dirty="0" err="1"/>
              <a:t>integral</a:t>
            </a:r>
            <a:r>
              <a:rPr lang="cs-CZ" sz="1600" dirty="0"/>
              <a:t> = 0;</a:t>
            </a:r>
          </a:p>
          <a:p>
            <a:r>
              <a:rPr lang="cs-CZ" sz="1600" dirty="0" err="1"/>
              <a:t>derivative</a:t>
            </a:r>
            <a:r>
              <a:rPr lang="cs-CZ" sz="1600" dirty="0"/>
              <a:t> = 0;</a:t>
            </a:r>
          </a:p>
          <a:p>
            <a:r>
              <a:rPr lang="cs-CZ" sz="1600" dirty="0" err="1"/>
              <a:t>lasterror</a:t>
            </a:r>
            <a:r>
              <a:rPr lang="cs-CZ" sz="1600" dirty="0"/>
              <a:t> = 0;</a:t>
            </a:r>
          </a:p>
          <a:p>
            <a:endParaRPr lang="cs-CZ" sz="1600" dirty="0"/>
          </a:p>
          <a:p>
            <a:r>
              <a:rPr lang="cs-CZ" sz="1600" dirty="0"/>
              <a:t>do</a:t>
            </a:r>
          </a:p>
          <a:p>
            <a:r>
              <a:rPr lang="cs-CZ" sz="1600" dirty="0"/>
              <a:t>{</a:t>
            </a:r>
          </a:p>
          <a:p>
            <a:r>
              <a:rPr lang="cs-CZ" sz="1600" dirty="0"/>
              <a:t>   </a:t>
            </a:r>
            <a:r>
              <a:rPr lang="cs-CZ" sz="1600" dirty="0" err="1"/>
              <a:t>OnFwd</a:t>
            </a:r>
            <a:r>
              <a:rPr lang="cs-CZ" sz="1600" dirty="0"/>
              <a:t>(OUT_BC, </a:t>
            </a:r>
            <a:r>
              <a:rPr lang="cs-CZ" sz="1600" dirty="0" err="1"/>
              <a:t>LowSpeed</a:t>
            </a:r>
            <a:r>
              <a:rPr lang="cs-CZ" sz="1600" dirty="0"/>
              <a:t>);</a:t>
            </a:r>
          </a:p>
          <a:p>
            <a:r>
              <a:rPr lang="cs-CZ" sz="1600" dirty="0"/>
              <a:t>}</a:t>
            </a:r>
          </a:p>
          <a:p>
            <a:r>
              <a:rPr lang="cs-CZ" sz="1600" dirty="0" err="1"/>
              <a:t>while</a:t>
            </a:r>
            <a:r>
              <a:rPr lang="cs-CZ" sz="1600" dirty="0"/>
              <a:t> (Sensor(IN_3) &gt; offset);</a:t>
            </a:r>
          </a:p>
          <a:p>
            <a:endParaRPr lang="cs-CZ" sz="1600" dirty="0" smtClean="0"/>
          </a:p>
          <a:p>
            <a:r>
              <a:rPr lang="cs-CZ" sz="1600" dirty="0" err="1" smtClean="0"/>
              <a:t>PlayTone</a:t>
            </a:r>
            <a:r>
              <a:rPr lang="cs-CZ" sz="1600" dirty="0" smtClean="0"/>
              <a:t>(220,500</a:t>
            </a:r>
            <a:r>
              <a:rPr lang="cs-CZ" sz="1600" dirty="0"/>
              <a:t>);</a:t>
            </a:r>
          </a:p>
          <a:p>
            <a:r>
              <a:rPr lang="cs-CZ" sz="1600" dirty="0"/>
              <a:t> </a:t>
            </a:r>
          </a:p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536256" y="245209"/>
            <a:ext cx="496855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dirty="0" err="1"/>
              <a:t>while</a:t>
            </a:r>
            <a:r>
              <a:rPr lang="cs-CZ" sz="1600" dirty="0"/>
              <a:t> (</a:t>
            </a:r>
            <a:r>
              <a:rPr lang="cs-CZ" sz="1600" dirty="0" err="1"/>
              <a:t>true</a:t>
            </a:r>
            <a:r>
              <a:rPr lang="cs-CZ" sz="1600" dirty="0"/>
              <a:t>)</a:t>
            </a:r>
          </a:p>
          <a:p>
            <a:r>
              <a:rPr lang="cs-CZ" sz="1600" dirty="0"/>
              <a:t>      {</a:t>
            </a:r>
          </a:p>
          <a:p>
            <a:r>
              <a:rPr lang="cs-CZ" sz="1600" dirty="0"/>
              <a:t>      </a:t>
            </a:r>
            <a:r>
              <a:rPr lang="cs-CZ" sz="1600" dirty="0" err="1"/>
              <a:t>actual</a:t>
            </a:r>
            <a:r>
              <a:rPr lang="cs-CZ" sz="1600" dirty="0"/>
              <a:t> = Sensor(IN_3);</a:t>
            </a:r>
          </a:p>
          <a:p>
            <a:r>
              <a:rPr lang="cs-CZ" sz="1600" dirty="0"/>
              <a:t>      </a:t>
            </a:r>
            <a:r>
              <a:rPr lang="cs-CZ" sz="1600" dirty="0" err="1"/>
              <a:t>error</a:t>
            </a:r>
            <a:r>
              <a:rPr lang="cs-CZ" sz="1600" dirty="0"/>
              <a:t> = offset - </a:t>
            </a:r>
            <a:r>
              <a:rPr lang="cs-CZ" sz="1600" dirty="0" err="1"/>
              <a:t>actual</a:t>
            </a:r>
            <a:r>
              <a:rPr lang="cs-CZ" sz="1600" dirty="0"/>
              <a:t>;</a:t>
            </a:r>
          </a:p>
          <a:p>
            <a:r>
              <a:rPr lang="cs-CZ" sz="1600" dirty="0"/>
              <a:t>      </a:t>
            </a:r>
            <a:r>
              <a:rPr lang="cs-CZ" sz="1600" dirty="0" err="1"/>
              <a:t>derivative</a:t>
            </a:r>
            <a:r>
              <a:rPr lang="cs-CZ" sz="1600" dirty="0"/>
              <a:t> = </a:t>
            </a:r>
            <a:r>
              <a:rPr lang="cs-CZ" sz="1600" dirty="0" err="1"/>
              <a:t>error</a:t>
            </a:r>
            <a:r>
              <a:rPr lang="cs-CZ" sz="1600" dirty="0"/>
              <a:t> - </a:t>
            </a:r>
            <a:r>
              <a:rPr lang="cs-CZ" sz="1600" dirty="0" err="1"/>
              <a:t>lasterror</a:t>
            </a:r>
            <a:r>
              <a:rPr lang="cs-CZ" sz="1600" dirty="0"/>
              <a:t>;</a:t>
            </a:r>
          </a:p>
          <a:p>
            <a:r>
              <a:rPr lang="cs-CZ" sz="1600" dirty="0"/>
              <a:t>      </a:t>
            </a:r>
            <a:r>
              <a:rPr lang="cs-CZ" sz="1600" dirty="0" err="1"/>
              <a:t>turn</a:t>
            </a:r>
            <a:r>
              <a:rPr lang="cs-CZ" sz="1600" dirty="0"/>
              <a:t> = (</a:t>
            </a:r>
            <a:r>
              <a:rPr lang="cs-CZ" sz="1600" dirty="0" err="1"/>
              <a:t>Kp</a:t>
            </a:r>
            <a:r>
              <a:rPr lang="cs-CZ" sz="1600" dirty="0"/>
              <a:t> * </a:t>
            </a:r>
            <a:r>
              <a:rPr lang="cs-CZ" sz="1600" dirty="0" err="1"/>
              <a:t>error</a:t>
            </a:r>
            <a:r>
              <a:rPr lang="cs-CZ" sz="1600" dirty="0"/>
              <a:t>)+ (</a:t>
            </a:r>
            <a:r>
              <a:rPr lang="cs-CZ" sz="1600" dirty="0" err="1"/>
              <a:t>Ki</a:t>
            </a:r>
            <a:r>
              <a:rPr lang="cs-CZ" sz="1600" dirty="0"/>
              <a:t> * </a:t>
            </a:r>
            <a:r>
              <a:rPr lang="cs-CZ" sz="1600" dirty="0" err="1"/>
              <a:t>integral</a:t>
            </a:r>
            <a:r>
              <a:rPr lang="cs-CZ" sz="1600" dirty="0"/>
              <a:t>) + (</a:t>
            </a:r>
            <a:r>
              <a:rPr lang="cs-CZ" sz="1600" dirty="0" err="1"/>
              <a:t>Kd</a:t>
            </a:r>
            <a:r>
              <a:rPr lang="cs-CZ" sz="1600" dirty="0"/>
              <a:t> * </a:t>
            </a:r>
            <a:r>
              <a:rPr lang="cs-CZ" sz="1600" dirty="0" err="1"/>
              <a:t>derivative</a:t>
            </a:r>
            <a:r>
              <a:rPr lang="cs-CZ" sz="1600" dirty="0"/>
              <a:t>);</a:t>
            </a:r>
          </a:p>
          <a:p>
            <a:r>
              <a:rPr lang="cs-CZ" sz="1600" dirty="0"/>
              <a:t>      </a:t>
            </a:r>
            <a:r>
              <a:rPr lang="cs-CZ" sz="1600" dirty="0" err="1"/>
              <a:t>turn</a:t>
            </a:r>
            <a:r>
              <a:rPr lang="cs-CZ" sz="1600" dirty="0"/>
              <a:t> = </a:t>
            </a:r>
            <a:r>
              <a:rPr lang="cs-CZ" sz="1600" dirty="0" err="1"/>
              <a:t>turn</a:t>
            </a:r>
            <a:r>
              <a:rPr lang="cs-CZ" sz="1600" dirty="0"/>
              <a:t> / 100;</a:t>
            </a:r>
          </a:p>
          <a:p>
            <a:r>
              <a:rPr lang="cs-CZ" sz="1600" dirty="0"/>
              <a:t>      </a:t>
            </a:r>
            <a:r>
              <a:rPr lang="cs-CZ" sz="1600" dirty="0" err="1"/>
              <a:t>powerB</a:t>
            </a:r>
            <a:r>
              <a:rPr lang="cs-CZ" sz="1600" dirty="0"/>
              <a:t> = </a:t>
            </a:r>
            <a:r>
              <a:rPr lang="cs-CZ" sz="1600" dirty="0" err="1"/>
              <a:t>HiSpeed</a:t>
            </a:r>
            <a:r>
              <a:rPr lang="cs-CZ" sz="1600" dirty="0"/>
              <a:t> - </a:t>
            </a:r>
            <a:r>
              <a:rPr lang="cs-CZ" sz="1600" dirty="0" err="1"/>
              <a:t>turn</a:t>
            </a:r>
            <a:r>
              <a:rPr lang="cs-CZ" sz="1600" dirty="0"/>
              <a:t>;</a:t>
            </a:r>
          </a:p>
          <a:p>
            <a:r>
              <a:rPr lang="cs-CZ" sz="1600" dirty="0"/>
              <a:t>      </a:t>
            </a:r>
            <a:r>
              <a:rPr lang="cs-CZ" sz="1600" dirty="0" err="1"/>
              <a:t>powerC</a:t>
            </a:r>
            <a:r>
              <a:rPr lang="cs-CZ" sz="1600" dirty="0"/>
              <a:t> = </a:t>
            </a:r>
            <a:r>
              <a:rPr lang="cs-CZ" sz="1600" dirty="0" err="1"/>
              <a:t>HiSpeed</a:t>
            </a:r>
            <a:r>
              <a:rPr lang="cs-CZ" sz="1600" dirty="0"/>
              <a:t> + </a:t>
            </a:r>
            <a:r>
              <a:rPr lang="cs-CZ" sz="1600" dirty="0" err="1"/>
              <a:t>turn</a:t>
            </a:r>
            <a:r>
              <a:rPr lang="cs-CZ" sz="1600" dirty="0"/>
              <a:t>;</a:t>
            </a:r>
          </a:p>
          <a:p>
            <a:r>
              <a:rPr lang="cs-CZ" sz="1600" dirty="0"/>
              <a:t>      </a:t>
            </a:r>
            <a:r>
              <a:rPr lang="cs-CZ" sz="1600" dirty="0" err="1"/>
              <a:t>if</a:t>
            </a:r>
            <a:r>
              <a:rPr lang="cs-CZ" sz="1600" dirty="0"/>
              <a:t> (</a:t>
            </a:r>
            <a:r>
              <a:rPr lang="cs-CZ" sz="1600" dirty="0" err="1"/>
              <a:t>powerB</a:t>
            </a:r>
            <a:r>
              <a:rPr lang="cs-CZ" sz="1600" dirty="0"/>
              <a:t> &lt; 0)</a:t>
            </a:r>
          </a:p>
          <a:p>
            <a:r>
              <a:rPr lang="cs-CZ" sz="1600" dirty="0"/>
              <a:t>      {</a:t>
            </a:r>
          </a:p>
          <a:p>
            <a:r>
              <a:rPr lang="cs-CZ" sz="1600" dirty="0"/>
              <a:t>          </a:t>
            </a:r>
            <a:r>
              <a:rPr lang="cs-CZ" sz="1600" dirty="0" err="1"/>
              <a:t>powerB</a:t>
            </a:r>
            <a:r>
              <a:rPr lang="cs-CZ" sz="1600" dirty="0"/>
              <a:t> = 0;</a:t>
            </a:r>
          </a:p>
          <a:p>
            <a:r>
              <a:rPr lang="cs-CZ" sz="1600" dirty="0"/>
              <a:t>      }</a:t>
            </a:r>
          </a:p>
          <a:p>
            <a:r>
              <a:rPr lang="cs-CZ" sz="1600" dirty="0"/>
              <a:t>      </a:t>
            </a:r>
            <a:r>
              <a:rPr lang="cs-CZ" sz="1600" dirty="0" err="1"/>
              <a:t>if</a:t>
            </a:r>
            <a:r>
              <a:rPr lang="cs-CZ" sz="1600" dirty="0"/>
              <a:t> (</a:t>
            </a:r>
            <a:r>
              <a:rPr lang="cs-CZ" sz="1600" dirty="0" err="1"/>
              <a:t>powerC</a:t>
            </a:r>
            <a:r>
              <a:rPr lang="cs-CZ" sz="1600" dirty="0"/>
              <a:t> &gt; 100)</a:t>
            </a:r>
          </a:p>
          <a:p>
            <a:r>
              <a:rPr lang="cs-CZ" sz="1600" dirty="0"/>
              <a:t>      {</a:t>
            </a:r>
          </a:p>
          <a:p>
            <a:r>
              <a:rPr lang="cs-CZ" sz="1600" dirty="0"/>
              <a:t>          </a:t>
            </a:r>
            <a:r>
              <a:rPr lang="cs-CZ" sz="1600" dirty="0" err="1"/>
              <a:t>powerC</a:t>
            </a:r>
            <a:r>
              <a:rPr lang="cs-CZ" sz="1600" dirty="0"/>
              <a:t> = 100;</a:t>
            </a:r>
          </a:p>
          <a:p>
            <a:r>
              <a:rPr lang="cs-CZ" sz="1600" dirty="0"/>
              <a:t>      }</a:t>
            </a:r>
          </a:p>
          <a:p>
            <a:r>
              <a:rPr lang="cs-CZ" sz="1600" dirty="0"/>
              <a:t>      </a:t>
            </a:r>
            <a:r>
              <a:rPr lang="cs-CZ" sz="1600" dirty="0" err="1"/>
              <a:t>OnFwd</a:t>
            </a:r>
            <a:r>
              <a:rPr lang="cs-CZ" sz="1600" dirty="0"/>
              <a:t>(</a:t>
            </a:r>
            <a:r>
              <a:rPr lang="cs-CZ" sz="1600" dirty="0" err="1"/>
              <a:t>OUT_C,powerC</a:t>
            </a:r>
            <a:r>
              <a:rPr lang="cs-CZ" sz="1600" dirty="0"/>
              <a:t>);</a:t>
            </a:r>
          </a:p>
          <a:p>
            <a:r>
              <a:rPr lang="cs-CZ" sz="1600" dirty="0"/>
              <a:t>      </a:t>
            </a:r>
            <a:r>
              <a:rPr lang="cs-CZ" sz="1600" dirty="0" err="1"/>
              <a:t>OnFwd</a:t>
            </a:r>
            <a:r>
              <a:rPr lang="cs-CZ" sz="1600" dirty="0"/>
              <a:t>(</a:t>
            </a:r>
            <a:r>
              <a:rPr lang="cs-CZ" sz="1600" dirty="0" err="1"/>
              <a:t>OUT_B,powerB</a:t>
            </a:r>
            <a:r>
              <a:rPr lang="cs-CZ" sz="1600" dirty="0"/>
              <a:t>);</a:t>
            </a:r>
          </a:p>
          <a:p>
            <a:r>
              <a:rPr lang="cs-CZ" sz="1600" dirty="0"/>
              <a:t>      </a:t>
            </a:r>
            <a:r>
              <a:rPr lang="cs-CZ" sz="1600" dirty="0" err="1"/>
              <a:t>integral</a:t>
            </a:r>
            <a:r>
              <a:rPr lang="cs-CZ" sz="1600" dirty="0"/>
              <a:t> =+ </a:t>
            </a:r>
            <a:r>
              <a:rPr lang="cs-CZ" sz="1600" dirty="0" err="1"/>
              <a:t>error</a:t>
            </a:r>
            <a:r>
              <a:rPr lang="cs-CZ" sz="1600" dirty="0"/>
              <a:t>;</a:t>
            </a:r>
          </a:p>
          <a:p>
            <a:r>
              <a:rPr lang="cs-CZ" sz="1600" dirty="0"/>
              <a:t>      </a:t>
            </a:r>
            <a:r>
              <a:rPr lang="cs-CZ" sz="1600" dirty="0" err="1"/>
              <a:t>lasterror</a:t>
            </a:r>
            <a:r>
              <a:rPr lang="cs-CZ" sz="1600" dirty="0"/>
              <a:t> = </a:t>
            </a:r>
            <a:r>
              <a:rPr lang="cs-CZ" sz="1600" dirty="0" err="1"/>
              <a:t>error</a:t>
            </a:r>
            <a:r>
              <a:rPr lang="cs-CZ" sz="1600" dirty="0"/>
              <a:t>;</a:t>
            </a:r>
          </a:p>
          <a:p>
            <a:r>
              <a:rPr lang="cs-CZ" sz="1600" dirty="0"/>
              <a:t>      }</a:t>
            </a:r>
          </a:p>
          <a:p>
            <a:r>
              <a:rPr lang="cs-CZ" sz="1600" dirty="0"/>
              <a:t>}</a:t>
            </a:r>
          </a:p>
        </p:txBody>
      </p:sp>
      <p:sp>
        <p:nvSpPr>
          <p:cNvPr id="6" name="Podnadpis 1"/>
          <p:cNvSpPr txBox="1">
            <a:spLocks/>
          </p:cNvSpPr>
          <p:nvPr/>
        </p:nvSpPr>
        <p:spPr>
          <a:xfrm>
            <a:off x="-275696" y="7039730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REgulátory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Podnadpis 1"/>
          <p:cNvSpPr txBox="1">
            <a:spLocks/>
          </p:cNvSpPr>
          <p:nvPr/>
        </p:nvSpPr>
        <p:spPr>
          <a:xfrm>
            <a:off x="6552480" y="7019629"/>
            <a:ext cx="352839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Ing. M. </a:t>
            </a: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Hlinovský</a:t>
            </a:r>
            <a:endParaRPr kumimoji="0" lang="cs-CZ" sz="1800" b="1" i="0" u="none" strike="noStrike" kern="1200" cap="all" spc="276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Podnadpis 1"/>
          <p:cNvSpPr txBox="1">
            <a:spLocks/>
          </p:cNvSpPr>
          <p:nvPr/>
        </p:nvSpPr>
        <p:spPr>
          <a:xfrm>
            <a:off x="3096096" y="7032288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14/17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31164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840" y="1619597"/>
            <a:ext cx="8362950" cy="302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text 2"/>
          <p:cNvSpPr txBox="1">
            <a:spLocks/>
          </p:cNvSpPr>
          <p:nvPr/>
        </p:nvSpPr>
        <p:spPr>
          <a:xfrm>
            <a:off x="488194" y="4571925"/>
            <a:ext cx="9577064" cy="2160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cs-CZ" sz="32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defPPr>
            <a:lvl1pPr marL="432000" lvl="0" indent="-324000" rtl="0" hangingPunct="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tabLst/>
              <a:defRPr lang="cs-CZ" sz="32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cs-CZ" sz="28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cs-CZ" sz="24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9pPr>
          </a:lstStyle>
          <a:p>
            <a:pPr>
              <a:spcAft>
                <a:spcPts val="600"/>
              </a:spcAft>
              <a:buNone/>
            </a:pPr>
            <a:r>
              <a:rPr lang="cs-CZ" sz="2800" dirty="0" err="1" smtClean="0">
                <a:latin typeface="+mn-lt"/>
              </a:rPr>
              <a:t>Rise</a:t>
            </a:r>
            <a:r>
              <a:rPr lang="cs-CZ" sz="2800" dirty="0" smtClean="0">
                <a:latin typeface="+mn-lt"/>
              </a:rPr>
              <a:t> </a:t>
            </a:r>
            <a:r>
              <a:rPr lang="cs-CZ" sz="2800" dirty="0" err="1" smtClean="0">
                <a:latin typeface="+mn-lt"/>
              </a:rPr>
              <a:t>time</a:t>
            </a:r>
            <a:r>
              <a:rPr lang="cs-CZ" sz="2800" dirty="0" smtClean="0">
                <a:latin typeface="+mn-lt"/>
              </a:rPr>
              <a:t> = doba náběhu</a:t>
            </a:r>
          </a:p>
          <a:p>
            <a:pPr>
              <a:spcAft>
                <a:spcPts val="600"/>
              </a:spcAft>
              <a:buNone/>
            </a:pPr>
            <a:r>
              <a:rPr lang="cs-CZ" sz="2800" dirty="0" err="1" smtClean="0">
                <a:latin typeface="+mn-lt"/>
              </a:rPr>
              <a:t>Overshoot</a:t>
            </a:r>
            <a:r>
              <a:rPr lang="cs-CZ" sz="2800" dirty="0" smtClean="0">
                <a:latin typeface="+mn-lt"/>
              </a:rPr>
              <a:t> = překmit, přesah</a:t>
            </a:r>
          </a:p>
          <a:p>
            <a:pPr>
              <a:spcAft>
                <a:spcPts val="600"/>
              </a:spcAft>
              <a:buNone/>
            </a:pPr>
            <a:r>
              <a:rPr lang="cs-CZ" sz="2800" dirty="0" err="1" smtClean="0">
                <a:latin typeface="+mn-lt"/>
              </a:rPr>
              <a:t>Setting</a:t>
            </a:r>
            <a:r>
              <a:rPr lang="cs-CZ" sz="2800" dirty="0" smtClean="0">
                <a:latin typeface="+mn-lt"/>
              </a:rPr>
              <a:t> </a:t>
            </a:r>
            <a:r>
              <a:rPr lang="cs-CZ" sz="2800" dirty="0" err="1" smtClean="0">
                <a:latin typeface="+mn-lt"/>
              </a:rPr>
              <a:t>time</a:t>
            </a:r>
            <a:r>
              <a:rPr lang="cs-CZ" sz="2800" dirty="0" smtClean="0">
                <a:latin typeface="+mn-lt"/>
              </a:rPr>
              <a:t> = doba ustálení</a:t>
            </a:r>
          </a:p>
          <a:p>
            <a:pPr>
              <a:spcAft>
                <a:spcPts val="600"/>
              </a:spcAft>
              <a:buNone/>
            </a:pPr>
            <a:r>
              <a:rPr lang="cs-CZ" sz="2800" dirty="0" err="1" smtClean="0">
                <a:latin typeface="+mn-lt"/>
              </a:rPr>
              <a:t>Error</a:t>
            </a:r>
            <a:r>
              <a:rPr lang="cs-CZ" sz="2800" dirty="0" smtClean="0">
                <a:latin typeface="+mn-lt"/>
              </a:rPr>
              <a:t> </a:t>
            </a:r>
            <a:r>
              <a:rPr lang="cs-CZ" sz="2800" dirty="0" err="1" smtClean="0">
                <a:latin typeface="+mn-lt"/>
              </a:rPr>
              <a:t>at</a:t>
            </a:r>
            <a:r>
              <a:rPr lang="cs-CZ" sz="2800" dirty="0" smtClean="0">
                <a:latin typeface="+mn-lt"/>
              </a:rPr>
              <a:t> </a:t>
            </a:r>
            <a:r>
              <a:rPr lang="cs-CZ" sz="2800" dirty="0" err="1" smtClean="0">
                <a:latin typeface="+mn-lt"/>
              </a:rPr>
              <a:t>equilibrium</a:t>
            </a:r>
            <a:r>
              <a:rPr lang="cs-CZ" sz="2800" dirty="0" smtClean="0">
                <a:latin typeface="+mn-lt"/>
              </a:rPr>
              <a:t> = chyba v rovnováze</a:t>
            </a:r>
          </a:p>
        </p:txBody>
      </p:sp>
      <p:sp>
        <p:nvSpPr>
          <p:cNvPr id="5" name="Nadpis 2"/>
          <p:cNvSpPr txBox="1">
            <a:spLocks/>
          </p:cNvSpPr>
          <p:nvPr/>
        </p:nvSpPr>
        <p:spPr>
          <a:xfrm>
            <a:off x="719832" y="467469"/>
            <a:ext cx="8568531" cy="695559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600" noProof="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Jak změny v chování robota způsobí zvýšení hodnot parametrů </a:t>
            </a:r>
            <a:r>
              <a:rPr lang="cs-CZ" sz="3600" noProof="0" dirty="0" err="1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Kp</a:t>
            </a:r>
            <a:r>
              <a:rPr lang="cs-CZ" sz="3600" noProof="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, </a:t>
            </a:r>
            <a:r>
              <a:rPr lang="cs-CZ" sz="3600" noProof="0" dirty="0" err="1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Ki</a:t>
            </a:r>
            <a:r>
              <a:rPr lang="cs-CZ" sz="3600" noProof="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a </a:t>
            </a:r>
            <a:r>
              <a:rPr lang="cs-CZ" sz="3600" noProof="0" dirty="0" err="1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Kd</a:t>
            </a:r>
            <a:r>
              <a:rPr lang="cs-CZ" sz="3600" noProof="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sp>
        <p:nvSpPr>
          <p:cNvPr id="6" name="Podnadpis 1"/>
          <p:cNvSpPr txBox="1">
            <a:spLocks/>
          </p:cNvSpPr>
          <p:nvPr/>
        </p:nvSpPr>
        <p:spPr>
          <a:xfrm>
            <a:off x="-275696" y="7039730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REgulátory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Podnadpis 1"/>
          <p:cNvSpPr txBox="1">
            <a:spLocks/>
          </p:cNvSpPr>
          <p:nvPr/>
        </p:nvSpPr>
        <p:spPr>
          <a:xfrm>
            <a:off x="6552480" y="7019629"/>
            <a:ext cx="352839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Ing. M. </a:t>
            </a: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Hlinovský</a:t>
            </a:r>
            <a:endParaRPr kumimoji="0" lang="cs-CZ" sz="1800" b="1" i="0" u="none" strike="noStrike" kern="1200" cap="all" spc="276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Podnadpis 1"/>
          <p:cNvSpPr txBox="1">
            <a:spLocks/>
          </p:cNvSpPr>
          <p:nvPr/>
        </p:nvSpPr>
        <p:spPr>
          <a:xfrm>
            <a:off x="3096096" y="7032288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15/17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99976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 idx="4294967295"/>
          </p:nvPr>
        </p:nvSpPr>
        <p:spPr>
          <a:xfrm>
            <a:off x="359792" y="0"/>
            <a:ext cx="9072563" cy="1262063"/>
          </a:xfrm>
        </p:spPr>
        <p:txBody>
          <a:bodyPr>
            <a:norm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A už nic nebrání v plynulé jízdě....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1583928" y="1475581"/>
            <a:ext cx="6768000" cy="451764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Podnadpis 1"/>
          <p:cNvSpPr txBox="1">
            <a:spLocks/>
          </p:cNvSpPr>
          <p:nvPr/>
        </p:nvSpPr>
        <p:spPr>
          <a:xfrm>
            <a:off x="-275696" y="7039730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REgulátory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Podnadpis 1"/>
          <p:cNvSpPr txBox="1">
            <a:spLocks/>
          </p:cNvSpPr>
          <p:nvPr/>
        </p:nvSpPr>
        <p:spPr>
          <a:xfrm>
            <a:off x="6552480" y="7019629"/>
            <a:ext cx="352839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Ing. M. </a:t>
            </a: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Hlinovský</a:t>
            </a:r>
            <a:endParaRPr kumimoji="0" lang="cs-CZ" sz="1800" b="1" i="0" u="none" strike="noStrike" kern="1200" cap="all" spc="276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Podnadpis 1"/>
          <p:cNvSpPr txBox="1">
            <a:spLocks/>
          </p:cNvSpPr>
          <p:nvPr/>
        </p:nvSpPr>
        <p:spPr>
          <a:xfrm>
            <a:off x="3096096" y="7032288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16/17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31800" y="1331565"/>
            <a:ext cx="921680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 smtClean="0">
                <a:hlinkClick r:id="rId2"/>
              </a:rPr>
              <a:t>http</a:t>
            </a:r>
            <a:r>
              <a:rPr lang="cs-CZ" sz="2800" dirty="0">
                <a:hlinkClick r:id="rId2"/>
              </a:rPr>
              <a:t>://</a:t>
            </a:r>
            <a:r>
              <a:rPr lang="cs-CZ" sz="2800" dirty="0" smtClean="0">
                <a:hlinkClick r:id="rId2"/>
              </a:rPr>
              <a:t>www.</a:t>
            </a:r>
            <a:r>
              <a:rPr lang="cs-CZ" sz="2800" dirty="0" err="1" smtClean="0">
                <a:hlinkClick r:id="rId2"/>
              </a:rPr>
              <a:t>inpharmix.com</a:t>
            </a:r>
            <a:r>
              <a:rPr lang="cs-CZ" sz="2800" dirty="0" smtClean="0">
                <a:hlinkClick r:id="rId2"/>
              </a:rPr>
              <a:t>/</a:t>
            </a:r>
            <a:r>
              <a:rPr lang="cs-CZ" sz="2800" dirty="0" err="1" smtClean="0">
                <a:hlinkClick r:id="rId2"/>
              </a:rPr>
              <a:t>jps</a:t>
            </a:r>
            <a:r>
              <a:rPr lang="cs-CZ" sz="2800" dirty="0" smtClean="0">
                <a:hlinkClick r:id="rId2"/>
              </a:rPr>
              <a:t>/PID_</a:t>
            </a:r>
            <a:r>
              <a:rPr lang="cs-CZ" sz="2800" dirty="0" err="1" smtClean="0">
                <a:hlinkClick r:id="rId2"/>
              </a:rPr>
              <a:t>Controller</a:t>
            </a:r>
            <a:r>
              <a:rPr lang="cs-CZ" sz="2800" dirty="0" smtClean="0">
                <a:hlinkClick r:id="rId2"/>
              </a:rPr>
              <a:t>_</a:t>
            </a:r>
            <a:r>
              <a:rPr lang="cs-CZ" sz="2800" dirty="0" err="1" smtClean="0">
                <a:hlinkClick r:id="rId2"/>
              </a:rPr>
              <a:t>For</a:t>
            </a:r>
            <a:r>
              <a:rPr lang="cs-CZ" sz="2800" dirty="0" smtClean="0">
                <a:hlinkClick r:id="rId2"/>
              </a:rPr>
              <a:t>_Lego_</a:t>
            </a:r>
            <a:r>
              <a:rPr lang="cs-CZ" sz="2800" dirty="0" err="1" smtClean="0">
                <a:hlinkClick r:id="rId2"/>
              </a:rPr>
              <a:t>Mindstorms</a:t>
            </a:r>
            <a:r>
              <a:rPr lang="cs-CZ" sz="2800" dirty="0" smtClean="0">
                <a:hlinkClick r:id="rId2"/>
              </a:rPr>
              <a:t>_</a:t>
            </a:r>
            <a:r>
              <a:rPr lang="cs-CZ" sz="2800" dirty="0" err="1" smtClean="0">
                <a:hlinkClick r:id="rId2"/>
              </a:rPr>
              <a:t>Robots.html</a:t>
            </a:r>
            <a:r>
              <a:rPr lang="cs-CZ" sz="28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hlinkClick r:id="rId3"/>
              </a:rPr>
              <a:t>http://www.</a:t>
            </a:r>
            <a:r>
              <a:rPr lang="cs-CZ" sz="2800" dirty="0" err="1" smtClean="0">
                <a:hlinkClick r:id="rId3"/>
              </a:rPr>
              <a:t>techbricks.nl</a:t>
            </a:r>
            <a:r>
              <a:rPr lang="cs-CZ" sz="2800" dirty="0" smtClean="0">
                <a:hlinkClick r:id="rId3"/>
              </a:rPr>
              <a:t>/My-NXT-</a:t>
            </a:r>
            <a:r>
              <a:rPr lang="cs-CZ" sz="2800" dirty="0" err="1" smtClean="0">
                <a:hlinkClick r:id="rId3"/>
              </a:rPr>
              <a:t>projects</a:t>
            </a:r>
            <a:r>
              <a:rPr lang="cs-CZ" sz="2800" dirty="0" smtClean="0">
                <a:hlinkClick r:id="rId3"/>
              </a:rPr>
              <a:t>/</a:t>
            </a:r>
            <a:r>
              <a:rPr lang="cs-CZ" sz="2800" dirty="0" err="1" smtClean="0">
                <a:hlinkClick r:id="rId3"/>
              </a:rPr>
              <a:t>feed</a:t>
            </a:r>
            <a:r>
              <a:rPr lang="cs-CZ" sz="2800" dirty="0" smtClean="0">
                <a:hlinkClick r:id="rId3"/>
              </a:rPr>
              <a:t>/</a:t>
            </a:r>
            <a:r>
              <a:rPr lang="cs-CZ" sz="2800" dirty="0" err="1" smtClean="0">
                <a:hlinkClick r:id="rId3"/>
              </a:rPr>
              <a:t>rss.html</a:t>
            </a:r>
            <a:endParaRPr lang="cs-CZ" sz="2800" dirty="0" smtClean="0"/>
          </a:p>
          <a:p>
            <a:endParaRPr lang="cs-CZ" sz="2800" dirty="0"/>
          </a:p>
        </p:txBody>
      </p:sp>
      <p:sp>
        <p:nvSpPr>
          <p:cNvPr id="3" name="Nadpis 2"/>
          <p:cNvSpPr txBox="1">
            <a:spLocks/>
          </p:cNvSpPr>
          <p:nvPr/>
        </p:nvSpPr>
        <p:spPr>
          <a:xfrm>
            <a:off x="719832" y="467469"/>
            <a:ext cx="8568531" cy="695559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600" noProof="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Použitá literatura</a:t>
            </a:r>
          </a:p>
        </p:txBody>
      </p:sp>
      <p:sp>
        <p:nvSpPr>
          <p:cNvPr id="4" name="Nadpis 2"/>
          <p:cNvSpPr txBox="1">
            <a:spLocks/>
          </p:cNvSpPr>
          <p:nvPr/>
        </p:nvSpPr>
        <p:spPr>
          <a:xfrm>
            <a:off x="575816" y="3203773"/>
            <a:ext cx="8568531" cy="695559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600" noProof="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Poděkování</a:t>
            </a:r>
          </a:p>
        </p:txBody>
      </p:sp>
      <p:sp>
        <p:nvSpPr>
          <p:cNvPr id="5" name="Obdélník 4"/>
          <p:cNvSpPr/>
          <p:nvPr/>
        </p:nvSpPr>
        <p:spPr>
          <a:xfrm>
            <a:off x="431800" y="3835002"/>
            <a:ext cx="92168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cs-CZ" sz="2800" dirty="0" smtClean="0"/>
              <a:t> Bc. Monika</a:t>
            </a:r>
            <a:r>
              <a:rPr lang="cs-CZ" sz="2800" dirty="0" smtClean="0">
                <a:latin typeface="Liberation Sans" pitchFamily="18"/>
              </a:rPr>
              <a:t> </a:t>
            </a:r>
            <a:r>
              <a:rPr lang="cs-CZ" sz="2800" dirty="0" err="1" smtClean="0">
                <a:ea typeface="WenQuanYi Micro Hei" pitchFamily="2"/>
                <a:cs typeface="Lohit Hindi" pitchFamily="2"/>
              </a:rPr>
              <a:t>Svědirohová</a:t>
            </a:r>
            <a:endParaRPr lang="cs-CZ" sz="2800" dirty="0" smtClean="0">
              <a:ea typeface="WenQuanYi Micro Hei" pitchFamily="2"/>
              <a:cs typeface="Lohit Hindi" pitchFamily="2"/>
            </a:endParaRPr>
          </a:p>
          <a:p>
            <a:pPr lvl="0">
              <a:buFont typeface="Arial" pitchFamily="34" charset="0"/>
              <a:buChar char="•"/>
            </a:pPr>
            <a:r>
              <a:rPr lang="cs-CZ" sz="2800" dirty="0" smtClean="0">
                <a:ea typeface="WenQuanYi Micro Hei" pitchFamily="2"/>
                <a:cs typeface="Lohit Hindi" pitchFamily="2"/>
              </a:rPr>
              <a:t> Ing. Lenka Mudrová</a:t>
            </a:r>
          </a:p>
          <a:p>
            <a:endParaRPr lang="cs-CZ" sz="2800" dirty="0"/>
          </a:p>
        </p:txBody>
      </p:sp>
      <p:sp>
        <p:nvSpPr>
          <p:cNvPr id="6" name="Nadpis 3"/>
          <p:cNvSpPr txBox="1">
            <a:spLocks/>
          </p:cNvSpPr>
          <p:nvPr/>
        </p:nvSpPr>
        <p:spPr>
          <a:xfrm>
            <a:off x="864293" y="5075981"/>
            <a:ext cx="9072563" cy="1262062"/>
          </a:xfrm>
          <a:prstGeom prst="rect">
            <a:avLst/>
          </a:prstGeom>
        </p:spPr>
        <p:txBody>
          <a:bodyPr vert="horz" lIns="100794" tIns="50397" rIns="100794" bIns="50397" anchor="b">
            <a:norm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Pct val="45000"/>
              <a:buFont typeface="StarSymbol"/>
              <a:buNone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Děkuji za pozornost....</a:t>
            </a:r>
            <a:endParaRPr kumimoji="0" lang="cs-CZ" sz="36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Podnadpis 1"/>
          <p:cNvSpPr txBox="1">
            <a:spLocks/>
          </p:cNvSpPr>
          <p:nvPr/>
        </p:nvSpPr>
        <p:spPr>
          <a:xfrm>
            <a:off x="-275696" y="7039730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REgulátory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Podnadpis 1"/>
          <p:cNvSpPr txBox="1">
            <a:spLocks/>
          </p:cNvSpPr>
          <p:nvPr/>
        </p:nvSpPr>
        <p:spPr>
          <a:xfrm>
            <a:off x="6552480" y="7019629"/>
            <a:ext cx="352839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Ing. M. </a:t>
            </a: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Hlinovský</a:t>
            </a:r>
            <a:endParaRPr kumimoji="0" lang="cs-CZ" sz="1800" b="1" i="0" u="none" strike="noStrike" kern="1200" cap="all" spc="276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Podnadpis 1"/>
          <p:cNvSpPr txBox="1">
            <a:spLocks/>
          </p:cNvSpPr>
          <p:nvPr/>
        </p:nvSpPr>
        <p:spPr>
          <a:xfrm>
            <a:off x="3096096" y="7032288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smtClean="0">
                <a:solidFill>
                  <a:schemeClr val="tx2">
                    <a:lumMod val="75000"/>
                  </a:schemeClr>
                </a:solidFill>
              </a:rPr>
              <a:t>17/17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 txBox="1">
            <a:spLocks/>
          </p:cNvSpPr>
          <p:nvPr/>
        </p:nvSpPr>
        <p:spPr>
          <a:xfrm>
            <a:off x="-275696" y="7039730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REgulátory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Podnadpis 1"/>
          <p:cNvSpPr txBox="1">
            <a:spLocks/>
          </p:cNvSpPr>
          <p:nvPr/>
        </p:nvSpPr>
        <p:spPr>
          <a:xfrm>
            <a:off x="6552480" y="7019629"/>
            <a:ext cx="352839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Ing. M. </a:t>
            </a: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Hlinovský</a:t>
            </a:r>
            <a:endParaRPr kumimoji="0" lang="cs-CZ" sz="1800" b="1" i="0" u="none" strike="noStrike" kern="1200" cap="all" spc="276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Nadpis 2"/>
          <p:cNvSpPr txBox="1">
            <a:spLocks/>
          </p:cNvSpPr>
          <p:nvPr/>
        </p:nvSpPr>
        <p:spPr>
          <a:xfrm>
            <a:off x="756047" y="419982"/>
            <a:ext cx="8568531" cy="1931917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Motivace</a:t>
            </a:r>
            <a:endParaRPr kumimoji="0" lang="cs-CZ" sz="3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Nadpis 2"/>
          <p:cNvSpPr txBox="1">
            <a:spLocks/>
          </p:cNvSpPr>
          <p:nvPr/>
        </p:nvSpPr>
        <p:spPr>
          <a:xfrm>
            <a:off x="719832" y="1259557"/>
            <a:ext cx="8568531" cy="5544616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800" dirty="0" smtClean="0">
                <a:latin typeface="+mj-lt"/>
                <a:ea typeface="+mj-ea"/>
                <a:cs typeface="+mj-cs"/>
              </a:rPr>
              <a:t>Regulace v každodenním životě, o které ne tak často přemýšlíme: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</a:pPr>
            <a:r>
              <a:rPr kumimoji="0" lang="cs-CZ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Sprchování (nastavení správné teploty)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</a:pPr>
            <a:r>
              <a:rPr lang="cs-CZ" sz="2800" dirty="0" smtClean="0">
                <a:latin typeface="+mj-lt"/>
                <a:ea typeface="+mj-ea"/>
                <a:cs typeface="+mj-cs"/>
              </a:rPr>
              <a:t> Holení (úprava pohybu ruky podle pozorování v zrcadle)</a:t>
            </a:r>
            <a:endParaRPr kumimoji="0" lang="cs-CZ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cs-CZ" sz="2800" noProof="0" dirty="0" smtClean="0"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2800" b="0" i="0" u="none" strike="noStrike" kern="1200" cap="none" spc="0" normalizeH="0" baseline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Více</a:t>
            </a:r>
            <a:r>
              <a:rPr kumimoji="0" lang="cs-CZ" sz="2800" b="0" i="0" u="none" strike="noStrike" kern="1200" cap="none" spc="0" normalizeH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technické: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</a:pPr>
            <a:r>
              <a:rPr lang="cs-CZ" sz="2800" dirty="0" smtClean="0">
                <a:latin typeface="+mj-lt"/>
                <a:ea typeface="+mj-ea"/>
                <a:cs typeface="+mj-cs"/>
              </a:rPr>
              <a:t> Termostatické kohouty na topení, nemusíme stále chodit a vypínat/zapínat topení</a:t>
            </a:r>
            <a:endParaRPr kumimoji="0" lang="cs-CZ" sz="2800" b="0" i="0" u="none" strike="noStrike" kern="1200" cap="none" spc="0" normalizeH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Podnadpis 1"/>
          <p:cNvSpPr txBox="1">
            <a:spLocks/>
          </p:cNvSpPr>
          <p:nvPr/>
        </p:nvSpPr>
        <p:spPr>
          <a:xfrm>
            <a:off x="3096096" y="7032288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1/17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 txBox="1">
            <a:spLocks/>
          </p:cNvSpPr>
          <p:nvPr/>
        </p:nvSpPr>
        <p:spPr>
          <a:xfrm>
            <a:off x="-275696" y="7039730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REgulátory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Podnadpis 1"/>
          <p:cNvSpPr txBox="1">
            <a:spLocks/>
          </p:cNvSpPr>
          <p:nvPr/>
        </p:nvSpPr>
        <p:spPr>
          <a:xfrm>
            <a:off x="6552480" y="7019629"/>
            <a:ext cx="352839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Ing. M. </a:t>
            </a: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Hlinovský</a:t>
            </a:r>
            <a:endParaRPr kumimoji="0" lang="cs-CZ" sz="1800" b="1" i="0" u="none" strike="noStrike" kern="1200" cap="all" spc="276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Nadpis 2"/>
          <p:cNvSpPr txBox="1">
            <a:spLocks/>
          </p:cNvSpPr>
          <p:nvPr/>
        </p:nvSpPr>
        <p:spPr>
          <a:xfrm>
            <a:off x="756047" y="419982"/>
            <a:ext cx="8568531" cy="1931917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Motivace</a:t>
            </a:r>
            <a:endParaRPr kumimoji="0" lang="cs-CZ" sz="3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Nadpis 2"/>
          <p:cNvSpPr txBox="1">
            <a:spLocks/>
          </p:cNvSpPr>
          <p:nvPr/>
        </p:nvSpPr>
        <p:spPr>
          <a:xfrm>
            <a:off x="719832" y="1259557"/>
            <a:ext cx="8568531" cy="5544616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800" dirty="0" smtClean="0">
                <a:latin typeface="+mj-lt"/>
                <a:ea typeface="+mj-ea"/>
                <a:cs typeface="+mj-cs"/>
              </a:rPr>
              <a:t>Více technické/ robotické: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</a:pPr>
            <a:r>
              <a:rPr kumimoji="0" lang="cs-CZ" sz="2800" b="0" i="0" u="none" strike="noStrike" kern="1200" cap="none" spc="0" normalizeH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řízení otáček motoru – při zátěži motoru, např. </a:t>
            </a:r>
            <a:r>
              <a:rPr lang="cs-CZ" sz="2800" dirty="0" smtClean="0">
                <a:latin typeface="+mj-lt"/>
                <a:ea typeface="+mj-ea"/>
                <a:cs typeface="+mj-cs"/>
              </a:rPr>
              <a:t>brzdění kola o nějaký předmět, by </a:t>
            </a:r>
            <a:r>
              <a:rPr lang="cs-CZ" sz="2800" dirty="0" smtClean="0">
                <a:latin typeface="+mj-lt"/>
                <a:ea typeface="+mj-ea"/>
                <a:cs typeface="+mj-cs"/>
              </a:rPr>
              <a:t>se bez </a:t>
            </a:r>
            <a:r>
              <a:rPr lang="cs-CZ" sz="2800" dirty="0" smtClean="0">
                <a:latin typeface="+mj-lt"/>
                <a:ea typeface="+mj-ea"/>
                <a:cs typeface="+mj-cs"/>
              </a:rPr>
              <a:t>zpětné vazby se nic nestalo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</a:pPr>
            <a:r>
              <a:rPr kumimoji="0" lang="cs-CZ" sz="2800" b="0" i="0" u="none" strike="noStrike" kern="1200" cap="none" spc="0" normalizeH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Ale potřebujeme zvýšit napětí na vstupu motoru, aby podal vyšší výkon, překonalo se brzdění a otáčky zůstaly konstantní</a:t>
            </a:r>
          </a:p>
        </p:txBody>
      </p:sp>
      <p:sp>
        <p:nvSpPr>
          <p:cNvPr id="6" name="Podnadpis 1"/>
          <p:cNvSpPr txBox="1">
            <a:spLocks/>
          </p:cNvSpPr>
          <p:nvPr/>
        </p:nvSpPr>
        <p:spPr>
          <a:xfrm>
            <a:off x="3096096" y="7032288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2/17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 txBox="1">
            <a:spLocks/>
          </p:cNvSpPr>
          <p:nvPr/>
        </p:nvSpPr>
        <p:spPr>
          <a:xfrm>
            <a:off x="-275696" y="7039730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REgulátory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Podnadpis 1"/>
          <p:cNvSpPr txBox="1">
            <a:spLocks/>
          </p:cNvSpPr>
          <p:nvPr/>
        </p:nvSpPr>
        <p:spPr>
          <a:xfrm>
            <a:off x="6552480" y="7019629"/>
            <a:ext cx="352839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Ing. M. </a:t>
            </a: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Hlinovský</a:t>
            </a:r>
            <a:endParaRPr kumimoji="0" lang="cs-CZ" sz="1800" b="1" i="0" u="none" strike="noStrike" kern="1200" cap="all" spc="276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Nadpis 2"/>
          <p:cNvSpPr txBox="1">
            <a:spLocks/>
          </p:cNvSpPr>
          <p:nvPr/>
        </p:nvSpPr>
        <p:spPr>
          <a:xfrm>
            <a:off x="647824" y="467469"/>
            <a:ext cx="8568531" cy="695559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Jak na</a:t>
            </a:r>
            <a:r>
              <a:rPr kumimoji="0" lang="cs-CZ" sz="36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to</a:t>
            </a:r>
            <a:endParaRPr kumimoji="0" lang="cs-CZ" sz="3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5544368" y="2267669"/>
            <a:ext cx="129614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Systém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3240112" y="2267669"/>
            <a:ext cx="1296144" cy="64807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Regulátor</a:t>
            </a:r>
            <a:endParaRPr lang="cs-CZ" dirty="0">
              <a:solidFill>
                <a:schemeClr val="tx1"/>
              </a:solidFill>
            </a:endParaRPr>
          </a:p>
        </p:txBody>
      </p:sp>
      <p:cxnSp>
        <p:nvCxnSpPr>
          <p:cNvPr id="9" name="Přímá spojovací šipka 8"/>
          <p:cNvCxnSpPr>
            <a:stCxn id="7" idx="3"/>
            <a:endCxn id="6" idx="1"/>
          </p:cNvCxnSpPr>
          <p:nvPr/>
        </p:nvCxnSpPr>
        <p:spPr>
          <a:xfrm>
            <a:off x="4536256" y="2591705"/>
            <a:ext cx="1008112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šipka 9"/>
          <p:cNvCxnSpPr/>
          <p:nvPr/>
        </p:nvCxnSpPr>
        <p:spPr>
          <a:xfrm>
            <a:off x="6840512" y="2627709"/>
            <a:ext cx="1008112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4824288" y="2253949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u</a:t>
            </a:r>
            <a:endParaRPr lang="cs-CZ" dirty="0"/>
          </a:p>
        </p:txBody>
      </p:sp>
      <p:cxnSp>
        <p:nvCxnSpPr>
          <p:cNvPr id="14" name="Pravoúhlá spojovací čára 13"/>
          <p:cNvCxnSpPr/>
          <p:nvPr/>
        </p:nvCxnSpPr>
        <p:spPr>
          <a:xfrm rot="5400000">
            <a:off x="3975017" y="389928"/>
            <a:ext cx="998820" cy="5492966"/>
          </a:xfrm>
          <a:prstGeom prst="bentConnector2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ovací čára 29"/>
          <p:cNvCxnSpPr/>
          <p:nvPr/>
        </p:nvCxnSpPr>
        <p:spPr>
          <a:xfrm flipV="1">
            <a:off x="1727944" y="2699717"/>
            <a:ext cx="0" cy="9361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ovací šipka 32"/>
          <p:cNvCxnSpPr/>
          <p:nvPr/>
        </p:nvCxnSpPr>
        <p:spPr>
          <a:xfrm>
            <a:off x="1727944" y="2699717"/>
            <a:ext cx="432048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ovací čára 39"/>
          <p:cNvCxnSpPr/>
          <p:nvPr/>
        </p:nvCxnSpPr>
        <p:spPr>
          <a:xfrm flipH="1">
            <a:off x="935856" y="2483693"/>
            <a:ext cx="12241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ovéPole 42"/>
          <p:cNvSpPr txBox="1"/>
          <p:nvPr/>
        </p:nvSpPr>
        <p:spPr>
          <a:xfrm>
            <a:off x="503808" y="1115541"/>
            <a:ext cx="90730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 smtClean="0"/>
              <a:t> </a:t>
            </a:r>
            <a:r>
              <a:rPr lang="cs-CZ" sz="2800" dirty="0" smtClean="0"/>
              <a:t>Známe požadovanou </a:t>
            </a:r>
            <a:r>
              <a:rPr lang="cs-CZ" sz="2800" dirty="0" smtClean="0"/>
              <a:t>hodnotu </a:t>
            </a:r>
            <a:r>
              <a:rPr lang="cs-CZ" sz="2800" b="1" dirty="0" smtClean="0"/>
              <a:t>r</a:t>
            </a:r>
            <a:r>
              <a:rPr lang="cs-CZ" sz="2800" dirty="0" smtClean="0"/>
              <a:t> a zní odvodíme </a:t>
            </a:r>
            <a:r>
              <a:rPr lang="cs-CZ" sz="2800" dirty="0" smtClean="0"/>
              <a:t>vstup </a:t>
            </a:r>
            <a:r>
              <a:rPr lang="cs-CZ" sz="2800" dirty="0" smtClean="0"/>
              <a:t>do systému </a:t>
            </a:r>
            <a:r>
              <a:rPr lang="cs-CZ" sz="2800" b="1" dirty="0" smtClean="0"/>
              <a:t>u </a:t>
            </a:r>
            <a:r>
              <a:rPr lang="cs-CZ" sz="2800" dirty="0" smtClean="0"/>
              <a:t>(</a:t>
            </a:r>
            <a:r>
              <a:rPr lang="cs-CZ" sz="2800" dirty="0" err="1" smtClean="0"/>
              <a:t>ot</a:t>
            </a:r>
            <a:r>
              <a:rPr lang="cs-CZ" sz="2800" dirty="0" smtClean="0"/>
              <a:t>/min na napětí motoru)</a:t>
            </a:r>
            <a:endParaRPr lang="cs-CZ" sz="2800" b="1" dirty="0" smtClean="0"/>
          </a:p>
        </p:txBody>
      </p:sp>
      <p:sp>
        <p:nvSpPr>
          <p:cNvPr id="44" name="TextovéPole 43"/>
          <p:cNvSpPr txBox="1"/>
          <p:nvPr/>
        </p:nvSpPr>
        <p:spPr>
          <a:xfrm>
            <a:off x="793786" y="2051645"/>
            <a:ext cx="1438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r</a:t>
            </a:r>
            <a:r>
              <a:rPr lang="cs-CZ" dirty="0" smtClean="0"/>
              <a:t> požadavek</a:t>
            </a:r>
            <a:endParaRPr lang="cs-CZ" dirty="0"/>
          </a:p>
        </p:txBody>
      </p:sp>
      <p:sp>
        <p:nvSpPr>
          <p:cNvPr id="45" name="TextovéPole 44"/>
          <p:cNvSpPr txBox="1"/>
          <p:nvPr/>
        </p:nvSpPr>
        <p:spPr>
          <a:xfrm>
            <a:off x="7128544" y="2195661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y</a:t>
            </a:r>
            <a:r>
              <a:rPr lang="cs-CZ" dirty="0" smtClean="0"/>
              <a:t> výstup</a:t>
            </a:r>
            <a:endParaRPr lang="cs-CZ" dirty="0"/>
          </a:p>
        </p:txBody>
      </p:sp>
      <p:sp>
        <p:nvSpPr>
          <p:cNvPr id="46" name="TextovéPole 45"/>
          <p:cNvSpPr txBox="1"/>
          <p:nvPr/>
        </p:nvSpPr>
        <p:spPr>
          <a:xfrm>
            <a:off x="3645124" y="3779837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Zpětná vazba</a:t>
            </a:r>
            <a:endParaRPr lang="cs-CZ" dirty="0"/>
          </a:p>
        </p:txBody>
      </p:sp>
      <p:sp>
        <p:nvSpPr>
          <p:cNvPr id="47" name="TextovéPole 46"/>
          <p:cNvSpPr txBox="1"/>
          <p:nvPr/>
        </p:nvSpPr>
        <p:spPr>
          <a:xfrm>
            <a:off x="647577" y="4139877"/>
            <a:ext cx="943304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 smtClean="0"/>
              <a:t> Zavedení jen zpětné vazby nestačí, jak zkombinovat požadovanou a skutečnou výstupní hodnotu?  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/>
              <a:t> Zajímavá je pro nás jen odchylka, nechceme to celé změnit, ale jen trochu dorovnat výstup podle požadavku</a:t>
            </a:r>
          </a:p>
        </p:txBody>
      </p:sp>
      <p:sp>
        <p:nvSpPr>
          <p:cNvPr id="53" name="Obdélník 52"/>
          <p:cNvSpPr/>
          <p:nvPr/>
        </p:nvSpPr>
        <p:spPr>
          <a:xfrm>
            <a:off x="2159992" y="2339677"/>
            <a:ext cx="432048" cy="50405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+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-</a:t>
            </a:r>
            <a:endParaRPr lang="cs-CZ" dirty="0">
              <a:solidFill>
                <a:schemeClr val="tx1"/>
              </a:solidFill>
            </a:endParaRPr>
          </a:p>
        </p:txBody>
      </p:sp>
      <p:cxnSp>
        <p:nvCxnSpPr>
          <p:cNvPr id="56" name="Přímá spojovací šipka 55"/>
          <p:cNvCxnSpPr>
            <a:stCxn id="53" idx="3"/>
            <a:endCxn id="7" idx="1"/>
          </p:cNvCxnSpPr>
          <p:nvPr/>
        </p:nvCxnSpPr>
        <p:spPr>
          <a:xfrm>
            <a:off x="2592040" y="2591705"/>
            <a:ext cx="648072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bdélník 62"/>
          <p:cNvSpPr/>
          <p:nvPr/>
        </p:nvSpPr>
        <p:spPr>
          <a:xfrm>
            <a:off x="647824" y="5868069"/>
            <a:ext cx="9001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 smtClean="0"/>
              <a:t> Jak z odchylky odvodit změnu na vstupu systému?  =&gt; Vhodným nastavením konstant regulátoru – P, I, D</a:t>
            </a:r>
            <a:endParaRPr lang="cs-CZ" sz="2800" dirty="0"/>
          </a:p>
        </p:txBody>
      </p:sp>
      <p:sp>
        <p:nvSpPr>
          <p:cNvPr id="22" name="Podnadpis 1"/>
          <p:cNvSpPr txBox="1">
            <a:spLocks/>
          </p:cNvSpPr>
          <p:nvPr/>
        </p:nvSpPr>
        <p:spPr>
          <a:xfrm>
            <a:off x="3096096" y="7032288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3/17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4" grpId="0"/>
      <p:bldP spid="46" grpId="0"/>
      <p:bldP spid="47" grpId="0"/>
      <p:bldP spid="53" grpId="0" animBg="1"/>
      <p:bldP spid="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Basic_bot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68504" y="683493"/>
            <a:ext cx="2599104" cy="3528392"/>
          </a:xfrm>
          <a:prstGeom prst="rect">
            <a:avLst/>
          </a:prstGeom>
        </p:spPr>
      </p:pic>
      <p:sp>
        <p:nvSpPr>
          <p:cNvPr id="2" name="Nadpis 2"/>
          <p:cNvSpPr txBox="1">
            <a:spLocks/>
          </p:cNvSpPr>
          <p:nvPr/>
        </p:nvSpPr>
        <p:spPr>
          <a:xfrm>
            <a:off x="647824" y="467469"/>
            <a:ext cx="8568531" cy="695559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6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Robotický příklad</a:t>
            </a:r>
            <a:endParaRPr kumimoji="0" lang="cs-CZ" sz="3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Nadpis 2"/>
          <p:cNvSpPr txBox="1">
            <a:spLocks/>
          </p:cNvSpPr>
          <p:nvPr/>
        </p:nvSpPr>
        <p:spPr>
          <a:xfrm>
            <a:off x="287784" y="1259557"/>
            <a:ext cx="8568531" cy="5544616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800" dirty="0" smtClean="0">
                <a:latin typeface="+mj-lt"/>
                <a:ea typeface="+mj-ea"/>
                <a:cs typeface="+mj-cs"/>
              </a:rPr>
              <a:t>Sledování černé čáry: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</a:pPr>
            <a:r>
              <a:rPr lang="cs-CZ" sz="2800" dirty="0" smtClean="0">
                <a:latin typeface="+mj-lt"/>
                <a:ea typeface="+mj-ea"/>
                <a:cs typeface="+mj-cs"/>
              </a:rPr>
              <a:t> Diferenciální podvozek </a:t>
            </a:r>
          </a:p>
          <a:p>
            <a:pPr lvl="1">
              <a:spcBef>
                <a:spcPct val="0"/>
              </a:spcBef>
            </a:pPr>
            <a:r>
              <a:rPr lang="cs-CZ" sz="2800" dirty="0" smtClean="0">
                <a:latin typeface="+mj-lt"/>
                <a:ea typeface="+mj-ea"/>
                <a:cs typeface="+mj-cs"/>
              </a:rPr>
              <a:t>(2 kola a opěrný bod)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</a:pPr>
            <a:r>
              <a:rPr lang="cs-CZ" sz="2800" dirty="0" smtClean="0">
                <a:latin typeface="+mj-lt"/>
                <a:ea typeface="+mj-ea"/>
                <a:cs typeface="+mj-cs"/>
              </a:rPr>
              <a:t> Světelný senzor pro snímání barev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</a:pPr>
            <a:r>
              <a:rPr lang="cs-CZ" sz="2800" dirty="0" smtClean="0">
                <a:latin typeface="+mj-lt"/>
                <a:ea typeface="+mj-ea"/>
                <a:cs typeface="+mj-cs"/>
              </a:rPr>
              <a:t> Sledování hrany – víme, zda</a:t>
            </a:r>
          </a:p>
          <a:p>
            <a:pPr lvl="1">
              <a:spcBef>
                <a:spcPct val="0"/>
              </a:spcBef>
            </a:pPr>
            <a:r>
              <a:rPr lang="cs-CZ" sz="2800" dirty="0" smtClean="0">
                <a:latin typeface="+mj-lt"/>
                <a:ea typeface="+mj-ea"/>
                <a:cs typeface="+mj-cs"/>
              </a:rPr>
              <a:t>zatáčí doleva či doprava </a:t>
            </a:r>
          </a:p>
          <a:p>
            <a:pPr lvl="1">
              <a:spcBef>
                <a:spcPct val="0"/>
              </a:spcBef>
            </a:pPr>
            <a:endParaRPr lang="cs-CZ" sz="2800" dirty="0" smtClean="0">
              <a:latin typeface="+mj-lt"/>
              <a:ea typeface="+mj-ea"/>
              <a:cs typeface="+mj-cs"/>
            </a:endParaRPr>
          </a:p>
          <a:p>
            <a:pPr lvl="1">
              <a:spcBef>
                <a:spcPct val="0"/>
              </a:spcBef>
            </a:pPr>
            <a:endParaRPr lang="cs-CZ" sz="2800" dirty="0" smtClean="0">
              <a:latin typeface="+mj-lt"/>
              <a:ea typeface="+mj-ea"/>
              <a:cs typeface="+mj-cs"/>
            </a:endParaRPr>
          </a:p>
          <a:p>
            <a:pPr lvl="1">
              <a:spcBef>
                <a:spcPct val="0"/>
              </a:spcBef>
            </a:pPr>
            <a:endParaRPr lang="cs-CZ" sz="2800" dirty="0" smtClean="0">
              <a:latin typeface="+mj-lt"/>
              <a:ea typeface="+mj-ea"/>
              <a:cs typeface="+mj-cs"/>
            </a:endParaRPr>
          </a:p>
          <a:p>
            <a:pPr lvl="1">
              <a:spcBef>
                <a:spcPct val="0"/>
              </a:spcBef>
              <a:buFont typeface="Arial" pitchFamily="34" charset="0"/>
              <a:buChar char="•"/>
            </a:pPr>
            <a:r>
              <a:rPr lang="cs-CZ" sz="2800" dirty="0" smtClean="0">
                <a:latin typeface="+mj-lt"/>
                <a:ea typeface="+mj-ea"/>
                <a:cs typeface="+mj-cs"/>
              </a:rPr>
              <a:t> Zjistíme hodnoty pro obě barvy</a:t>
            </a:r>
          </a:p>
          <a:p>
            <a:pPr lvl="1">
              <a:spcBef>
                <a:spcPct val="0"/>
              </a:spcBef>
            </a:pPr>
            <a:r>
              <a:rPr lang="cs-CZ" sz="2800" dirty="0" smtClean="0">
                <a:latin typeface="+mj-lt"/>
                <a:ea typeface="+mj-ea"/>
                <a:cs typeface="+mj-cs"/>
              </a:rPr>
              <a:t> a převedeme na potřebu zatočit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</a:pPr>
            <a:r>
              <a:rPr lang="cs-CZ" sz="2800" dirty="0" smtClean="0">
                <a:latin typeface="+mj-lt"/>
                <a:ea typeface="+mj-ea"/>
                <a:cs typeface="+mj-cs"/>
              </a:rPr>
              <a:t> Nutno změřit, typicky 40-50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  <a:lum/>
            <a:alphaModFix/>
          </a:blip>
          <a:srcRect/>
          <a:stretch>
            <a:fillRect/>
          </a:stretch>
        </p:blipFill>
        <p:spPr>
          <a:xfrm>
            <a:off x="5544880" y="4715941"/>
            <a:ext cx="4608000" cy="221616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Podnadpis 1"/>
          <p:cNvSpPr txBox="1">
            <a:spLocks/>
          </p:cNvSpPr>
          <p:nvPr/>
        </p:nvSpPr>
        <p:spPr>
          <a:xfrm>
            <a:off x="-275696" y="7039730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REgulátory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Podnadpis 1"/>
          <p:cNvSpPr txBox="1">
            <a:spLocks/>
          </p:cNvSpPr>
          <p:nvPr/>
        </p:nvSpPr>
        <p:spPr>
          <a:xfrm>
            <a:off x="6552480" y="7019629"/>
            <a:ext cx="352839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Ing. M. </a:t>
            </a: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Hlinovský</a:t>
            </a:r>
            <a:endParaRPr kumimoji="0" lang="cs-CZ" sz="1800" b="1" i="0" u="none" strike="noStrike" kern="1200" cap="all" spc="276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Podnadpis 1"/>
          <p:cNvSpPr txBox="1">
            <a:spLocks/>
          </p:cNvSpPr>
          <p:nvPr/>
        </p:nvSpPr>
        <p:spPr>
          <a:xfrm>
            <a:off x="3096096" y="7032288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4/17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2"/>
          <p:cNvSpPr txBox="1">
            <a:spLocks/>
          </p:cNvSpPr>
          <p:nvPr/>
        </p:nvSpPr>
        <p:spPr>
          <a:xfrm>
            <a:off x="647824" y="467469"/>
            <a:ext cx="8568531" cy="695559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600" noProof="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Proporcionální regulátor (P</a:t>
            </a:r>
            <a:r>
              <a:rPr lang="cs-CZ" sz="36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)</a:t>
            </a:r>
            <a:endParaRPr lang="cs-CZ" sz="3600" noProof="0" dirty="0" smtClean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Nadpis 2"/>
          <p:cNvSpPr txBox="1">
            <a:spLocks/>
          </p:cNvSpPr>
          <p:nvPr/>
        </p:nvSpPr>
        <p:spPr>
          <a:xfrm>
            <a:off x="647824" y="1187549"/>
            <a:ext cx="8568531" cy="5544616"/>
          </a:xfrm>
          <a:prstGeom prst="rect">
            <a:avLst/>
          </a:prstGeom>
        </p:spPr>
        <p:txBody>
          <a:bodyPr/>
          <a:lstStyle/>
          <a:p>
            <a:pPr lvl="0">
              <a:buFont typeface="Arial" pitchFamily="34" charset="0"/>
              <a:buChar char="•"/>
            </a:pPr>
            <a:r>
              <a:rPr lang="cs-CZ" sz="2800" dirty="0" smtClean="0"/>
              <a:t> Funguje podobně jako zesilovač - regulátor </a:t>
            </a:r>
            <a:r>
              <a:rPr lang="cs-CZ" sz="2800" dirty="0" err="1" smtClean="0"/>
              <a:t>přenásobí</a:t>
            </a:r>
            <a:r>
              <a:rPr lang="cs-CZ" sz="2800" dirty="0" smtClean="0"/>
              <a:t> odchylku výstupní hodnoty od požadované hodnoty danou konstantou</a:t>
            </a:r>
          </a:p>
          <a:p>
            <a:pPr lvl="0">
              <a:buFont typeface="Arial" pitchFamily="34" charset="0"/>
              <a:buChar char="•"/>
            </a:pPr>
            <a:endParaRPr lang="cs-CZ" sz="2800" dirty="0" smtClean="0"/>
          </a:p>
          <a:p>
            <a:pPr lvl="0">
              <a:buFont typeface="Arial" pitchFamily="34" charset="0"/>
              <a:buChar char="•"/>
            </a:pPr>
            <a:endParaRPr lang="cs-CZ" sz="2800" dirty="0" smtClean="0"/>
          </a:p>
          <a:p>
            <a:pPr lvl="0">
              <a:buFont typeface="Arial" pitchFamily="34" charset="0"/>
              <a:buChar char="•"/>
            </a:pPr>
            <a:endParaRPr lang="cs-CZ" sz="2800" dirty="0" smtClean="0"/>
          </a:p>
          <a:p>
            <a:pPr lvl="0">
              <a:buFont typeface="Arial" pitchFamily="34" charset="0"/>
              <a:buChar char="•"/>
            </a:pPr>
            <a:endParaRPr lang="cs-CZ" sz="2800" dirty="0" smtClean="0"/>
          </a:p>
          <a:p>
            <a:pPr lvl="0">
              <a:buFont typeface="Arial" pitchFamily="34" charset="0"/>
              <a:buChar char="•"/>
            </a:pPr>
            <a:endParaRPr lang="cs-CZ" sz="2800" dirty="0" smtClean="0"/>
          </a:p>
          <a:p>
            <a:pPr lvl="0">
              <a:buFont typeface="Arial" pitchFamily="34" charset="0"/>
              <a:buChar char="•"/>
            </a:pPr>
            <a:endParaRPr lang="cs-CZ" sz="2800" dirty="0" smtClean="0"/>
          </a:p>
          <a:p>
            <a:pPr lvl="0">
              <a:buFont typeface="Arial" pitchFamily="34" charset="0"/>
              <a:buChar char="•"/>
            </a:pPr>
            <a:r>
              <a:rPr lang="cs-CZ" sz="2800" dirty="0" smtClean="0"/>
              <a:t> Problém – nikdy nezískáme přesně požadovanou hodnotu kvůli odchylce tak malé, která po </a:t>
            </a:r>
            <a:r>
              <a:rPr lang="cs-CZ" sz="2800" dirty="0" err="1" smtClean="0"/>
              <a:t>přenosábení</a:t>
            </a:r>
            <a:r>
              <a:rPr lang="cs-CZ" sz="2800" dirty="0" smtClean="0"/>
              <a:t> konstantou nezpůsobí znatelnou změnu systému</a:t>
            </a:r>
            <a:endParaRPr lang="cs-CZ" sz="2800" dirty="0"/>
          </a:p>
        </p:txBody>
      </p:sp>
      <p:sp>
        <p:nvSpPr>
          <p:cNvPr id="6" name="Podnadpis 1"/>
          <p:cNvSpPr txBox="1">
            <a:spLocks/>
          </p:cNvSpPr>
          <p:nvPr/>
        </p:nvSpPr>
        <p:spPr>
          <a:xfrm>
            <a:off x="-275696" y="7039730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REgulátory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3888000" y="2870957"/>
            <a:ext cx="2664000" cy="1484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977759" y="2852237"/>
            <a:ext cx="2694240" cy="1503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6912000" y="2986517"/>
            <a:ext cx="2592000" cy="136944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ovéPole 8"/>
          <p:cNvSpPr txBox="1"/>
          <p:nvPr/>
        </p:nvSpPr>
        <p:spPr>
          <a:xfrm>
            <a:off x="936000" y="4355957"/>
            <a:ext cx="1872000" cy="4266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cs-CZ" sz="18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rPr>
              <a:t>Malá konstanta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3735720" y="4433357"/>
            <a:ext cx="2969639" cy="4266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cs-CZ" sz="18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rPr>
              <a:t>Dobře nastavená konstanta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6872400" y="4433357"/>
            <a:ext cx="2501640" cy="4266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cs-CZ" sz="18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rPr>
              <a:t>Přiliš vysoká konstanta</a:t>
            </a:r>
          </a:p>
        </p:txBody>
      </p:sp>
      <p:sp>
        <p:nvSpPr>
          <p:cNvPr id="12" name="Podnadpis 1"/>
          <p:cNvSpPr txBox="1">
            <a:spLocks/>
          </p:cNvSpPr>
          <p:nvPr/>
        </p:nvSpPr>
        <p:spPr>
          <a:xfrm>
            <a:off x="6552480" y="7019629"/>
            <a:ext cx="352839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Ing. M. </a:t>
            </a: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Hlinovský</a:t>
            </a:r>
            <a:endParaRPr kumimoji="0" lang="cs-CZ" sz="1800" b="1" i="0" u="none" strike="noStrike" kern="1200" cap="all" spc="276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Podnadpis 1"/>
          <p:cNvSpPr txBox="1">
            <a:spLocks/>
          </p:cNvSpPr>
          <p:nvPr/>
        </p:nvSpPr>
        <p:spPr>
          <a:xfrm>
            <a:off x="3096096" y="7032288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5/17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2"/>
          <p:cNvSpPr txBox="1">
            <a:spLocks/>
          </p:cNvSpPr>
          <p:nvPr/>
        </p:nvSpPr>
        <p:spPr>
          <a:xfrm>
            <a:off x="647824" y="467469"/>
            <a:ext cx="8568531" cy="695559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600" noProof="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Proporcionální regulátor (P</a:t>
            </a:r>
            <a:r>
              <a:rPr lang="cs-CZ" sz="36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)</a:t>
            </a:r>
            <a:endParaRPr lang="cs-CZ" sz="3600" noProof="0" dirty="0" smtClean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Zástupný symbol pro text 2"/>
          <p:cNvSpPr txBox="1">
            <a:spLocks/>
          </p:cNvSpPr>
          <p:nvPr/>
        </p:nvSpPr>
        <p:spPr>
          <a:xfrm>
            <a:off x="215776" y="1259557"/>
            <a:ext cx="8870950" cy="4384675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cs-CZ" sz="32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cs-CZ" sz="32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cs-CZ" sz="28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cs-CZ" sz="24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9pPr>
          </a:lstStyle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Clr>
                <a:schemeClr val="accent1"/>
              </a:buClr>
              <a:buSzPct val="45000"/>
              <a:buFont typeface="StarSymbol"/>
              <a:buChar char="●"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Můžeme využít např. při sledování čáry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Clr>
                <a:schemeClr val="accent1"/>
              </a:buClr>
              <a:buSzPct val="45000"/>
              <a:buFont typeface="StarSymbol"/>
              <a:buChar char="●"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pokud jsme daleko od čáry uděláme velkou zatáčku, pokud blízko tak menší</a:t>
            </a:r>
            <a:endParaRPr kumimoji="0" lang="cs-CZ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WenQuanYi Micro Hei" pitchFamily="2"/>
              <a:cs typeface="Lohit Hindi" pitchFamily="2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  <a:lum/>
            <a:alphaModFix/>
          </a:blip>
          <a:srcRect/>
          <a:stretch>
            <a:fillRect/>
          </a:stretch>
        </p:blipFill>
        <p:spPr>
          <a:xfrm>
            <a:off x="503808" y="2843733"/>
            <a:ext cx="3888000" cy="39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ovéPole 4"/>
          <p:cNvSpPr txBox="1"/>
          <p:nvPr/>
        </p:nvSpPr>
        <p:spPr>
          <a:xfrm>
            <a:off x="3528144" y="3059757"/>
            <a:ext cx="6055040" cy="79030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cs-CZ" sz="2400" b="0" i="0" u="none" strike="noStrike" kern="1200" dirty="0">
              <a:ln>
                <a:noFill/>
              </a:ln>
              <a:solidFill>
                <a:srgbClr val="0070C0"/>
              </a:solidFill>
              <a:ea typeface="WenQuanYi Micro Hei" pitchFamily="2"/>
              <a:cs typeface="Lohit Hindi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cs-CZ" sz="2400" b="0" i="0" u="none" strike="noStrike" kern="1200" dirty="0" smtClean="0">
                <a:ln>
                  <a:noFill/>
                </a:ln>
                <a:solidFill>
                  <a:srgbClr val="0070C0"/>
                </a:solidFill>
                <a:ea typeface="WenQuanYi Micro Hei" pitchFamily="2"/>
                <a:cs typeface="Lohit Hindi" pitchFamily="2"/>
              </a:rPr>
              <a:t>Rychlost_</a:t>
            </a:r>
            <a:r>
              <a:rPr lang="cs-CZ" sz="2400" b="0" i="0" u="none" strike="noStrike" kern="1200" dirty="0" err="1" smtClean="0">
                <a:ln>
                  <a:noFill/>
                </a:ln>
                <a:solidFill>
                  <a:srgbClr val="0070C0"/>
                </a:solidFill>
                <a:ea typeface="WenQuanYi Micro Hei" pitchFamily="2"/>
                <a:cs typeface="Lohit Hindi" pitchFamily="2"/>
              </a:rPr>
              <a:t>zataceni</a:t>
            </a:r>
            <a:r>
              <a:rPr lang="cs-CZ" sz="2400" b="0" i="0" u="none" strike="noStrike" kern="1200" dirty="0" smtClean="0">
                <a:ln>
                  <a:noFill/>
                </a:ln>
                <a:solidFill>
                  <a:srgbClr val="0070C0"/>
                </a:solidFill>
                <a:ea typeface="WenQuanYi Micro Hei" pitchFamily="2"/>
                <a:cs typeface="Lohit Hindi" pitchFamily="2"/>
              </a:rPr>
              <a:t> </a:t>
            </a:r>
            <a:r>
              <a:rPr lang="cs-CZ" sz="2400" b="0" i="0" u="none" strike="noStrike" kern="1200" dirty="0">
                <a:ln>
                  <a:noFill/>
                </a:ln>
                <a:solidFill>
                  <a:srgbClr val="0070C0"/>
                </a:solidFill>
                <a:ea typeface="WenQuanYi Micro Hei" pitchFamily="2"/>
                <a:cs typeface="Lohit Hindi" pitchFamily="2"/>
              </a:rPr>
              <a:t>= </a:t>
            </a:r>
            <a:r>
              <a:rPr lang="cs-CZ" sz="2400" b="0" i="0" u="none" strike="noStrike" kern="1200" dirty="0" err="1" smtClean="0">
                <a:ln>
                  <a:noFill/>
                </a:ln>
                <a:solidFill>
                  <a:srgbClr val="0070C0"/>
                </a:solidFill>
                <a:ea typeface="WenQuanYi Micro Hei" pitchFamily="2"/>
                <a:cs typeface="Lohit Hindi" pitchFamily="2"/>
              </a:rPr>
              <a:t>Pkonstanta</a:t>
            </a:r>
            <a:r>
              <a:rPr lang="cs-CZ" sz="2400" b="0" i="0" u="none" strike="noStrike" kern="1200" dirty="0" smtClean="0">
                <a:ln>
                  <a:noFill/>
                </a:ln>
                <a:solidFill>
                  <a:srgbClr val="0070C0"/>
                </a:solidFill>
                <a:ea typeface="WenQuanYi Micro Hei" pitchFamily="2"/>
                <a:cs typeface="Lohit Hindi" pitchFamily="2"/>
              </a:rPr>
              <a:t> </a:t>
            </a:r>
            <a:r>
              <a:rPr lang="cs-CZ" sz="2400" b="0" i="0" u="none" strike="noStrike" kern="1200" dirty="0">
                <a:ln>
                  <a:noFill/>
                </a:ln>
                <a:solidFill>
                  <a:srgbClr val="0070C0"/>
                </a:solidFill>
                <a:ea typeface="WenQuanYi Micro Hei" pitchFamily="2"/>
                <a:cs typeface="Lohit Hindi" pitchFamily="2"/>
              </a:rPr>
              <a:t>* </a:t>
            </a:r>
            <a:r>
              <a:rPr lang="cs-CZ" sz="2400" dirty="0" smtClean="0">
                <a:solidFill>
                  <a:srgbClr val="0070C0"/>
                </a:solidFill>
                <a:ea typeface="WenQuanYi Micro Hei" pitchFamily="2"/>
                <a:cs typeface="Lohit Hindi" pitchFamily="2"/>
              </a:rPr>
              <a:t>odchylka</a:t>
            </a:r>
            <a:endParaRPr lang="cs-CZ" sz="2400" b="0" i="0" u="none" strike="noStrike" kern="1200" dirty="0">
              <a:ln>
                <a:noFill/>
              </a:ln>
              <a:solidFill>
                <a:srgbClr val="0070C0"/>
              </a:solidFill>
              <a:ea typeface="WenQuanYi Micro Hei" pitchFamily="2"/>
              <a:cs typeface="Lohit Hindi" pitchFamily="2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  <a:lum/>
            <a:alphaModFix/>
          </a:blip>
          <a:srcRect/>
          <a:stretch>
            <a:fillRect/>
          </a:stretch>
        </p:blipFill>
        <p:spPr>
          <a:xfrm>
            <a:off x="4680272" y="4571925"/>
            <a:ext cx="4608000" cy="22161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Podnadpis 1"/>
          <p:cNvSpPr txBox="1">
            <a:spLocks/>
          </p:cNvSpPr>
          <p:nvPr/>
        </p:nvSpPr>
        <p:spPr>
          <a:xfrm>
            <a:off x="6552480" y="7019629"/>
            <a:ext cx="352839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Ing. M. </a:t>
            </a: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Hlinovský</a:t>
            </a:r>
            <a:endParaRPr kumimoji="0" lang="cs-CZ" sz="1800" b="1" i="0" u="none" strike="noStrike" kern="1200" cap="all" spc="276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Podnadpis 1"/>
          <p:cNvSpPr txBox="1">
            <a:spLocks/>
          </p:cNvSpPr>
          <p:nvPr/>
        </p:nvSpPr>
        <p:spPr>
          <a:xfrm>
            <a:off x="-275696" y="7039730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REgulátory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Podnadpis 1"/>
          <p:cNvSpPr txBox="1">
            <a:spLocks/>
          </p:cNvSpPr>
          <p:nvPr/>
        </p:nvSpPr>
        <p:spPr>
          <a:xfrm>
            <a:off x="3096096" y="7032288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6/17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2"/>
          <p:cNvSpPr txBox="1">
            <a:spLocks/>
          </p:cNvSpPr>
          <p:nvPr/>
        </p:nvSpPr>
        <p:spPr>
          <a:xfrm>
            <a:off x="647824" y="467469"/>
            <a:ext cx="8568531" cy="695559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600" noProof="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Proporcionální regulátor (P</a:t>
            </a:r>
            <a:r>
              <a:rPr lang="cs-CZ" sz="36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)</a:t>
            </a:r>
            <a:endParaRPr lang="cs-CZ" sz="3600" noProof="0" dirty="0" smtClean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Podnadpis 1"/>
          <p:cNvSpPr txBox="1">
            <a:spLocks/>
          </p:cNvSpPr>
          <p:nvPr/>
        </p:nvSpPr>
        <p:spPr>
          <a:xfrm>
            <a:off x="6552480" y="7019629"/>
            <a:ext cx="352839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Ing. M. </a:t>
            </a: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Hlinovský</a:t>
            </a:r>
            <a:endParaRPr kumimoji="0" lang="cs-CZ" sz="1800" b="1" i="0" u="none" strike="noStrike" kern="1200" cap="all" spc="276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Podnadpis 1"/>
          <p:cNvSpPr txBox="1">
            <a:spLocks/>
          </p:cNvSpPr>
          <p:nvPr/>
        </p:nvSpPr>
        <p:spPr>
          <a:xfrm>
            <a:off x="-275696" y="7039730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REgulátory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359792" y="1259557"/>
            <a:ext cx="939325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cs-CZ" sz="2800" dirty="0" smtClean="0"/>
              <a:t>Lepší řešení: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cs-CZ" sz="2800" dirty="0" smtClean="0"/>
              <a:t>pokud jsme daleko od čáry uděláme velkou zatáčku, pokud blízko tak menší, ale hlavně, pokud jsme na rozhraní čáry (43 až 47), tak robot jede rovně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368" y="3203773"/>
            <a:ext cx="4162425" cy="2114550"/>
          </a:xfrm>
          <a:prstGeom prst="rect">
            <a:avLst/>
          </a:prstGeom>
        </p:spPr>
      </p:pic>
      <p:sp>
        <p:nvSpPr>
          <p:cNvPr id="11" name="Podnadpis 1"/>
          <p:cNvSpPr txBox="1">
            <a:spLocks/>
          </p:cNvSpPr>
          <p:nvPr/>
        </p:nvSpPr>
        <p:spPr>
          <a:xfrm>
            <a:off x="3096096" y="7032288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7/17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2"/>
          <p:cNvSpPr txBox="1">
            <a:spLocks/>
          </p:cNvSpPr>
          <p:nvPr/>
        </p:nvSpPr>
        <p:spPr>
          <a:xfrm>
            <a:off x="647824" y="467469"/>
            <a:ext cx="8568531" cy="695559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600" noProof="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Pseudokód pro P-regulátor</a:t>
            </a:r>
          </a:p>
        </p:txBody>
      </p:sp>
      <p:sp>
        <p:nvSpPr>
          <p:cNvPr id="7" name="Podnadpis 1"/>
          <p:cNvSpPr txBox="1">
            <a:spLocks/>
          </p:cNvSpPr>
          <p:nvPr/>
        </p:nvSpPr>
        <p:spPr>
          <a:xfrm>
            <a:off x="6552480" y="7019629"/>
            <a:ext cx="352839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Ing. M. </a:t>
            </a: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Hlinovský</a:t>
            </a:r>
            <a:endParaRPr kumimoji="0" lang="cs-CZ" sz="1800" b="1" i="0" u="none" strike="noStrike" kern="1200" cap="all" spc="276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Podnadpis 1"/>
          <p:cNvSpPr txBox="1">
            <a:spLocks/>
          </p:cNvSpPr>
          <p:nvPr/>
        </p:nvSpPr>
        <p:spPr>
          <a:xfrm>
            <a:off x="-275696" y="7039730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err="1" smtClean="0">
                <a:solidFill>
                  <a:schemeClr val="tx2">
                    <a:lumMod val="75000"/>
                  </a:schemeClr>
                </a:solidFill>
              </a:rPr>
              <a:t>REgulátory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Zástupný symbol pro text 2"/>
          <p:cNvSpPr txBox="1">
            <a:spLocks/>
          </p:cNvSpPr>
          <p:nvPr/>
        </p:nvSpPr>
        <p:spPr>
          <a:xfrm>
            <a:off x="720725" y="1258887"/>
            <a:ext cx="9359900" cy="5617293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cs-CZ" sz="32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cs-CZ" sz="32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cs-CZ" sz="28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cs-CZ" sz="24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cs-CZ" sz="2000" b="0" i="0" u="none" strike="noStrike" kern="1200">
                <a:ln>
                  <a:noFill/>
                </a:ln>
                <a:latin typeface="Liberation Sans" pitchFamily="18"/>
                <a:ea typeface="WenQuanYi Micro Hei" pitchFamily="2"/>
                <a:cs typeface="Lohit Hindi" pitchFamily="2"/>
              </a:defRPr>
            </a:lvl9pPr>
          </a:lstStyle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//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Inicializace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proměných</a:t>
            </a: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+mn-lt"/>
              <a:ea typeface="WenQuanYi Micro Hei" pitchFamily="2"/>
              <a:cs typeface="Lohit Hindi" pitchFamily="2"/>
            </a:endParaRP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Kp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= 10 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5E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//konstanta regulátoru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lang="cs-CZ" sz="2000" dirty="0" err="1" smtClean="0">
                <a:solidFill>
                  <a:srgbClr val="000000"/>
                </a:solidFill>
                <a:latin typeface="+mn-lt"/>
              </a:rPr>
              <a:t>zadana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= 45 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//žádaná</a:t>
            </a:r>
            <a:r>
              <a:rPr kumimoji="0" lang="cs-CZ" sz="2000" b="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hodnota, rozhraní černé a bílé</a:t>
            </a:r>
            <a:endParaRPr lang="cs-CZ" sz="2000" dirty="0" smtClean="0">
              <a:solidFill>
                <a:schemeClr val="bg2">
                  <a:lumMod val="50000"/>
                </a:schemeClr>
              </a:solidFill>
              <a:latin typeface="+mn-lt"/>
            </a:endParaRP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//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Začátek smyčky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lang="cs-CZ" sz="2000" noProof="0" dirty="0" err="1" smtClean="0">
                <a:latin typeface="+mn-lt"/>
              </a:rPr>
              <a:t>While</a:t>
            </a:r>
            <a:r>
              <a:rPr lang="cs-CZ" sz="2000" noProof="0" dirty="0" smtClean="0">
                <a:latin typeface="+mn-lt"/>
              </a:rPr>
              <a:t>(</a:t>
            </a:r>
            <a:r>
              <a:rPr lang="cs-CZ" sz="2000" noProof="0" dirty="0" err="1" smtClean="0">
                <a:latin typeface="+mn-lt"/>
              </a:rPr>
              <a:t>true</a:t>
            </a:r>
            <a:r>
              <a:rPr lang="cs-CZ" sz="2000" dirty="0" smtClean="0">
                <a:latin typeface="+mn-lt"/>
              </a:rPr>
              <a:t>)</a:t>
            </a: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WenQuanYi Micro Hei" pitchFamily="2"/>
              <a:cs typeface="Lohit Hindi" pitchFamily="2"/>
            </a:endParaRPr>
          </a:p>
          <a:p>
            <a:pPr>
              <a:spcAft>
                <a:spcPts val="0"/>
              </a:spcAft>
              <a:buClr>
                <a:schemeClr val="accent1"/>
              </a:buClr>
              <a:buNone/>
            </a:pP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LightValue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= vyčti_světelný_senzor</a:t>
            </a:r>
            <a:r>
              <a:rPr kumimoji="0" lang="cs-CZ" sz="20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()	</a:t>
            </a:r>
            <a:r>
              <a:rPr kumimoji="0" lang="cs-CZ" sz="2000" b="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//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Aktuální hodnota senzoru</a:t>
            </a: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+mn-lt"/>
              <a:ea typeface="WenQuanYi Micro Hei" pitchFamily="2"/>
              <a:cs typeface="Lohit Hindi" pitchFamily="2"/>
            </a:endParaRP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error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=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LightValue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–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zadana</a:t>
            </a:r>
            <a:r>
              <a:rPr lang="cs-CZ" sz="2000" dirty="0" smtClean="0">
                <a:solidFill>
                  <a:srgbClr val="355E00"/>
                </a:solidFill>
                <a:latin typeface="+mn-lt"/>
              </a:rPr>
              <a:t>              	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//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výpočet odchylky</a:t>
            </a:r>
          </a:p>
          <a:p>
            <a:pPr>
              <a:spcAft>
                <a:spcPts val="0"/>
              </a:spcAft>
              <a:buClr>
                <a:schemeClr val="accent1"/>
              </a:buClr>
              <a:buNone/>
            </a:pP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Turn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=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Kp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*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error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			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//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Výpočet konstanty pro zatáčení</a:t>
            </a: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WenQuanYi Micro Hei" pitchFamily="2"/>
              <a:cs typeface="Lohit Hindi" pitchFamily="2"/>
            </a:endParaRPr>
          </a:p>
          <a:p>
            <a:pPr>
              <a:spcAft>
                <a:spcPts val="0"/>
              </a:spcAft>
              <a:buClr>
                <a:schemeClr val="accent1"/>
              </a:buClr>
              <a:buNone/>
            </a:pPr>
            <a:r>
              <a:rPr kumimoji="0" lang="cs-CZ" sz="20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 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MOTOR A =</a:t>
            </a:r>
            <a:r>
              <a:rPr kumimoji="0" lang="cs-CZ" sz="20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+ </a:t>
            </a:r>
            <a:r>
              <a:rPr kumimoji="0" lang="cs-CZ" sz="2000" b="0" i="0" u="none" strike="noStrike" kern="120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Turn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			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//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Odeslání hodnot do motoru</a:t>
            </a:r>
          </a:p>
          <a:p>
            <a:pPr lvl="0">
              <a:spcAft>
                <a:spcPts val="0"/>
              </a:spcAft>
              <a:buClr>
                <a:schemeClr val="accent1"/>
              </a:buClr>
              <a:buNone/>
            </a:pP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 MOTOR C</a:t>
            </a:r>
            <a:r>
              <a:rPr kumimoji="0" lang="cs-CZ" sz="20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 = - </a:t>
            </a:r>
            <a:r>
              <a:rPr kumimoji="0" lang="cs-CZ" sz="2000" b="0" i="0" u="none" strike="noStrike" kern="120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Turn</a:t>
            </a:r>
            <a:r>
              <a:rPr lang="cs-CZ" sz="2000" dirty="0" smtClean="0">
                <a:solidFill>
                  <a:srgbClr val="000000"/>
                </a:solidFill>
                <a:latin typeface="+mn-lt"/>
              </a:rPr>
              <a:t>	</a:t>
            </a: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 		//Odeslání hodnot do motoru</a:t>
            </a: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+mn-lt"/>
              <a:ea typeface="WenQuanYi Micro Hei" pitchFamily="2"/>
              <a:cs typeface="Lohit Hindi" pitchFamily="2"/>
            </a:endParaRP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//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WenQuanYi Micro Hei" pitchFamily="2"/>
                <a:cs typeface="Lohit Hindi" pitchFamily="2"/>
              </a:rPr>
              <a:t>Konec smyčky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endParaRPr lang="cs-CZ" sz="2000" dirty="0" smtClean="0">
              <a:solidFill>
                <a:schemeClr val="bg2">
                  <a:lumMod val="50000"/>
                </a:schemeClr>
              </a:solidFill>
              <a:latin typeface="+mn-lt"/>
            </a:endParaRP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lang="cs-CZ" sz="2000" dirty="0" smtClean="0">
                <a:latin typeface="+mn-lt"/>
              </a:rPr>
              <a:t>Teď robot bude prudce zatáčet, kola v protipohybu. Vylepšení – nastavení offsetové rychlosti, robot plynuleji zatáčí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lang="cs-CZ" sz="2000" dirty="0" smtClean="0">
                <a:latin typeface="+mn-lt"/>
              </a:rPr>
              <a:t>rychlost_offset = 50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lang="cs-CZ" sz="2000" dirty="0" smtClean="0">
                <a:latin typeface="+mn-lt"/>
              </a:rPr>
              <a:t>MOTORA= rychlost_offset + </a:t>
            </a:r>
            <a:r>
              <a:rPr lang="cs-CZ" sz="2000" dirty="0" err="1" smtClean="0">
                <a:latin typeface="+mn-lt"/>
              </a:rPr>
              <a:t>Turn</a:t>
            </a:r>
            <a:r>
              <a:rPr lang="cs-CZ" sz="2000" dirty="0" smtClean="0">
                <a:latin typeface="+mn-lt"/>
              </a:rPr>
              <a:t>       </a:t>
            </a: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r>
              <a:rPr lang="cs-CZ" sz="2000" dirty="0" smtClean="0">
                <a:latin typeface="+mn-lt"/>
              </a:rPr>
              <a:t>MOTORC= rychlost_offset - </a:t>
            </a:r>
            <a:r>
              <a:rPr lang="cs-CZ" sz="2000" dirty="0" err="1" smtClean="0">
                <a:latin typeface="+mn-lt"/>
              </a:rPr>
              <a:t>Turn</a:t>
            </a:r>
            <a:endParaRPr lang="cs-CZ" sz="2000" dirty="0" smtClean="0">
              <a:latin typeface="+mn-lt"/>
            </a:endParaRPr>
          </a:p>
          <a:p>
            <a:pPr marL="432000" marR="0" lvl="0" indent="-32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45000"/>
              <a:buNone/>
              <a:tabLst/>
              <a:defRPr/>
            </a:pP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WenQuanYi Micro Hei" pitchFamily="2"/>
              <a:cs typeface="Lohit Hindi" pitchFamily="2"/>
            </a:endParaRPr>
          </a:p>
          <a:p>
            <a:pPr marL="108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Clr>
                <a:schemeClr val="accent1"/>
              </a:buClr>
              <a:buSzPct val="45000"/>
              <a:buFont typeface="StarSymbol"/>
              <a:buNone/>
              <a:tabLst/>
              <a:defRPr/>
            </a:pPr>
            <a:endParaRPr kumimoji="0" lang="cs-CZ" sz="8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WenQuanYi Micro Hei" pitchFamily="2"/>
              <a:cs typeface="Lohit Hindi" pitchFamily="2"/>
            </a:endParaRPr>
          </a:p>
        </p:txBody>
      </p:sp>
      <p:sp>
        <p:nvSpPr>
          <p:cNvPr id="12" name="Podnadpis 1"/>
          <p:cNvSpPr txBox="1">
            <a:spLocks/>
          </p:cNvSpPr>
          <p:nvPr/>
        </p:nvSpPr>
        <p:spPr>
          <a:xfrm>
            <a:off x="3096096" y="7032288"/>
            <a:ext cx="3672062" cy="455947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cs-CZ" b="1" cap="all" spc="276" dirty="0" smtClean="0">
                <a:solidFill>
                  <a:schemeClr val="tx2">
                    <a:lumMod val="75000"/>
                  </a:schemeClr>
                </a:solidFill>
              </a:rPr>
              <a:t>8/17</a:t>
            </a:r>
            <a:endParaRPr kumimoji="0" lang="cs-CZ" sz="1800" b="1" i="0" u="none" strike="noStrike" kern="1200" cap="all" spc="276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567</TotalTime>
  <Words>1034</Words>
  <Application>Microsoft Office PowerPoint</Application>
  <PresentationFormat>Vlastní</PresentationFormat>
  <Paragraphs>232</Paragraphs>
  <Slides>18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Administrativní</vt:lpstr>
      <vt:lpstr>Regulátory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A už nic nebrání v plynulé jízdě....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Regulátory</dc:title>
  <dc:creator>Monca</dc:creator>
  <cp:lastModifiedBy>Martin Hlinovsky</cp:lastModifiedBy>
  <cp:revision>61</cp:revision>
  <dcterms:created xsi:type="dcterms:W3CDTF">2012-12-04T21:42:45Z</dcterms:created>
  <dcterms:modified xsi:type="dcterms:W3CDTF">2013-10-10T17:50:09Z</dcterms:modified>
</cp:coreProperties>
</file>